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66" r:id="rId2"/>
    <p:sldId id="367" r:id="rId3"/>
    <p:sldId id="391" r:id="rId4"/>
    <p:sldId id="401" r:id="rId5"/>
    <p:sldId id="417" r:id="rId6"/>
    <p:sldId id="399" r:id="rId7"/>
    <p:sldId id="394" r:id="rId8"/>
    <p:sldId id="406" r:id="rId9"/>
    <p:sldId id="408" r:id="rId10"/>
    <p:sldId id="409" r:id="rId11"/>
    <p:sldId id="403" r:id="rId12"/>
    <p:sldId id="404" r:id="rId13"/>
    <p:sldId id="419" r:id="rId14"/>
    <p:sldId id="421" r:id="rId15"/>
    <p:sldId id="422" r:id="rId16"/>
    <p:sldId id="386" r:id="rId17"/>
    <p:sldId id="410" r:id="rId18"/>
    <p:sldId id="359" r:id="rId19"/>
    <p:sldId id="414" r:id="rId20"/>
    <p:sldId id="397" r:id="rId21"/>
    <p:sldId id="384" r:id="rId22"/>
    <p:sldId id="436" r:id="rId23"/>
    <p:sldId id="431" r:id="rId24"/>
    <p:sldId id="429" r:id="rId25"/>
    <p:sldId id="430" r:id="rId26"/>
    <p:sldId id="360" r:id="rId27"/>
    <p:sldId id="362" r:id="rId28"/>
    <p:sldId id="432" r:id="rId29"/>
    <p:sldId id="435" r:id="rId30"/>
    <p:sldId id="388" r:id="rId31"/>
    <p:sldId id="424" r:id="rId32"/>
    <p:sldId id="433" r:id="rId33"/>
    <p:sldId id="434" r:id="rId34"/>
  </p:sldIdLst>
  <p:sldSz cx="12192000" cy="6858000"/>
  <p:notesSz cx="6858000" cy="9144000"/>
  <p:custDataLst>
    <p:tags r:id="rId3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507ACB"/>
    <a:srgbClr val="F1C232"/>
    <a:srgbClr val="E6E6E6"/>
    <a:srgbClr val="70AD47"/>
    <a:srgbClr val="FFFFFF"/>
    <a:srgbClr val="F5B296"/>
    <a:srgbClr val="F6B59A"/>
    <a:srgbClr val="4472C4"/>
    <a:srgbClr val="CFD5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3" autoAdjust="0"/>
    <p:restoredTop sz="86640" autoAdjust="0"/>
  </p:normalViewPr>
  <p:slideViewPr>
    <p:cSldViewPr snapToGrid="0">
      <p:cViewPr>
        <p:scale>
          <a:sx n="50" d="100"/>
          <a:sy n="50" d="100"/>
        </p:scale>
        <p:origin x="732" y="2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180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A31665E-8E8E-CD46-BDAB-7B39B3612E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CC9AA0-DC88-6D40-8682-160ECDE1C5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EE12BC-EC0E-6446-A774-DE9589606F67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99A54F-F223-C047-8C29-75C2D0917B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C03E6-2154-F44D-8AD5-7CE26A0BFC0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6B4A11-0E5F-3B47-AF47-054059848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76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EB66A8-84A3-4029-AEE0-ABE9D0522317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51FE3D-A77A-45B8-8A34-524A25992A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884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811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024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843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787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96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580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4410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062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7270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329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66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062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3700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113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5862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869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426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152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endParaRPr lang="en-US" dirty="0"/>
          </a:p>
          <a:p>
            <a:pPr marL="0" lv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806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297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1925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1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Irresponsible to just give it to patients…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5129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67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9545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Y-axis: query goodness; average of 5 runs = 95% CI</a:t>
            </a:r>
          </a:p>
          <a:p>
            <a:pPr marL="0" indent="0">
              <a:buFontTx/>
              <a:buNone/>
            </a:pPr>
            <a:r>
              <a:rPr lang="en-US" dirty="0"/>
              <a:t>X-axis</a:t>
            </a:r>
          </a:p>
          <a:p>
            <a:pPr marL="0" indent="0">
              <a:buFontTx/>
              <a:buNone/>
            </a:pPr>
            <a:r>
              <a:rPr lang="en-US" dirty="0" err="1"/>
              <a:t>RareTerms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228600" indent="-228600">
              <a:buFontTx/>
              <a:buAutoNum type="arabicPeriod"/>
            </a:pPr>
            <a:r>
              <a:rPr lang="en-US" dirty="0"/>
              <a:t>They all beat benchmark</a:t>
            </a:r>
          </a:p>
          <a:p>
            <a:pPr marL="228600" indent="-228600">
              <a:buFontTx/>
              <a:buAutoNum type="arabicPeriod"/>
            </a:pPr>
            <a:r>
              <a:rPr lang="en-US" dirty="0"/>
              <a:t>Do pretty well in the start</a:t>
            </a:r>
          </a:p>
          <a:p>
            <a:pPr marL="228600" indent="-228600">
              <a:buFontTx/>
              <a:buAutoNum type="arabicPeriod"/>
            </a:pPr>
            <a:r>
              <a:rPr lang="en-US" dirty="0"/>
              <a:t>Weird: no real improvement in hybrid over dataset-level</a:t>
            </a:r>
          </a:p>
          <a:p>
            <a:pPr marL="228600" indent="-228600">
              <a:buFontTx/>
              <a:buAutoNum type="arabicPeriod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…So we ran some more </a:t>
            </a:r>
            <a:r>
              <a:rPr lang="en-US" dirty="0" err="1"/>
              <a:t>experimnents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8925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Y-axis: query goodness; average of 5 runs = 95% CI</a:t>
            </a:r>
          </a:p>
          <a:p>
            <a:pPr marL="0" indent="0">
              <a:buFontTx/>
              <a:buNone/>
            </a:pPr>
            <a:r>
              <a:rPr lang="en-US" dirty="0"/>
              <a:t>X-axis</a:t>
            </a:r>
          </a:p>
          <a:p>
            <a:pPr marL="0" indent="0">
              <a:buFontTx/>
              <a:buNone/>
            </a:pPr>
            <a:r>
              <a:rPr lang="en-US" dirty="0" err="1"/>
              <a:t>RareTerms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228600" indent="-228600">
              <a:buFontTx/>
              <a:buAutoNum type="arabicPeriod"/>
            </a:pPr>
            <a:r>
              <a:rPr lang="en-US" dirty="0"/>
              <a:t>They all beat benchmark</a:t>
            </a:r>
          </a:p>
          <a:p>
            <a:pPr marL="228600" indent="-228600">
              <a:buFontTx/>
              <a:buAutoNum type="arabicPeriod"/>
            </a:pPr>
            <a:r>
              <a:rPr lang="en-US" dirty="0"/>
              <a:t>Do pretty well in the start</a:t>
            </a:r>
          </a:p>
          <a:p>
            <a:pPr marL="228600" indent="-228600">
              <a:buFontTx/>
              <a:buAutoNum type="arabicPeriod"/>
            </a:pPr>
            <a:r>
              <a:rPr lang="en-US" dirty="0"/>
              <a:t>Weird: no real improvement in hybrid over dataset-level</a:t>
            </a:r>
          </a:p>
          <a:p>
            <a:pPr marL="228600" indent="-228600">
              <a:buFontTx/>
              <a:buAutoNum type="arabicPeriod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…So we ran some more </a:t>
            </a:r>
            <a:r>
              <a:rPr lang="en-US" dirty="0" err="1"/>
              <a:t>experimnents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33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A-duh-</a:t>
            </a:r>
            <a:r>
              <a:rPr lang="en-US" dirty="0" err="1"/>
              <a:t>lim</a:t>
            </a:r>
            <a:r>
              <a:rPr lang="en-US" dirty="0"/>
              <a:t>-</a:t>
            </a:r>
            <a:r>
              <a:rPr lang="en-US" dirty="0" err="1"/>
              <a:t>muy-mab</a:t>
            </a:r>
            <a:endParaRPr lang="en-US" dirty="0"/>
          </a:p>
          <a:p>
            <a:r>
              <a:rPr lang="en-US" dirty="0"/>
              <a:t>Explain datasets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521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A-duh-</a:t>
            </a:r>
            <a:r>
              <a:rPr lang="en-US" dirty="0" err="1"/>
              <a:t>lim</a:t>
            </a:r>
            <a:r>
              <a:rPr lang="en-US" dirty="0"/>
              <a:t>-</a:t>
            </a:r>
            <a:r>
              <a:rPr lang="en-US" dirty="0" err="1"/>
              <a:t>muy-mab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60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132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01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18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75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7696199" y="0"/>
            <a:ext cx="4572002" cy="6858000"/>
            <a:chOff x="0" y="0"/>
            <a:chExt cx="4572002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457200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v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6031832"/>
              <a:ext cx="4572001" cy="826168"/>
            </a:xfrm>
            <a:custGeom>
              <a:avLst/>
              <a:gdLst>
                <a:gd name="connsiteX0" fmla="*/ 0 w 4572001"/>
                <a:gd name="connsiteY0" fmla="*/ 0 h 6858000"/>
                <a:gd name="connsiteX1" fmla="*/ 4572001 w 4572001"/>
                <a:gd name="connsiteY1" fmla="*/ 0 h 6858000"/>
                <a:gd name="connsiteX2" fmla="*/ 4572001 w 4572001"/>
                <a:gd name="connsiteY2" fmla="*/ 6858000 h 6858000"/>
                <a:gd name="connsiteX3" fmla="*/ 0 w 457200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1" h="6858000">
                  <a:moveTo>
                    <a:pt x="0" y="0"/>
                  </a:moveTo>
                  <a:lnTo>
                    <a:pt x="4572001" y="0"/>
                  </a:lnTo>
                  <a:lnTo>
                    <a:pt x="4572001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43927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122363"/>
            <a:ext cx="7716253" cy="2387600"/>
          </a:xfrm>
        </p:spPr>
        <p:txBody>
          <a:bodyPr anchor="b" anchorCtr="0">
            <a:normAutofit/>
          </a:bodyPr>
          <a:lstStyle>
            <a:lvl1pPr algn="l">
              <a:defRPr sz="4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602038"/>
            <a:ext cx="7716253" cy="1655762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0F8AE7DE-3128-9DAC-084E-029FDCD5F8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0779" y="4328896"/>
            <a:ext cx="2343431" cy="716368"/>
          </a:xfrm>
          <a:prstGeom prst="rect">
            <a:avLst/>
          </a:prstGeom>
        </p:spPr>
      </p:pic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DBAFF766-35DA-7B41-F32A-8FC70A886AE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25" y="4775064"/>
            <a:ext cx="2867025" cy="161270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0580D7A-62C8-B858-50A6-4ED29DA2E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3C00AF3-9CD7-0FA6-B100-E4D189654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643307A-B466-CA86-E4A3-77538A1F2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20797-FCF4-492A-A828-CBC0DD9B33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538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31" y="10633"/>
            <a:ext cx="12192431" cy="6847367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2194" y="0"/>
            <a:ext cx="12189806" cy="2923082"/>
            <a:chOff x="0" y="0"/>
            <a:chExt cx="9141806" cy="2923082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41806" cy="2923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57377"/>
            <a:stretch>
              <a:fillRect/>
            </a:stretch>
          </p:blipFill>
          <p:spPr>
            <a:xfrm>
              <a:off x="0" y="0"/>
              <a:ext cx="9141806" cy="2923082"/>
            </a:xfrm>
            <a:custGeom>
              <a:avLst/>
              <a:gdLst>
                <a:gd name="connsiteX0" fmla="*/ 0 w 9141806"/>
                <a:gd name="connsiteY0" fmla="*/ 0 h 2923082"/>
                <a:gd name="connsiteX1" fmla="*/ 9141806 w 9141806"/>
                <a:gd name="connsiteY1" fmla="*/ 0 h 2923082"/>
                <a:gd name="connsiteX2" fmla="*/ 9141806 w 9141806"/>
                <a:gd name="connsiteY2" fmla="*/ 2923082 h 2923082"/>
                <a:gd name="connsiteX3" fmla="*/ 0 w 9141806"/>
                <a:gd name="connsiteY3" fmla="*/ 2923082 h 292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1806" h="2923082">
                  <a:moveTo>
                    <a:pt x="0" y="0"/>
                  </a:moveTo>
                  <a:lnTo>
                    <a:pt x="9141806" y="0"/>
                  </a:lnTo>
                  <a:lnTo>
                    <a:pt x="9141806" y="2923082"/>
                  </a:lnTo>
                  <a:lnTo>
                    <a:pt x="0" y="2923082"/>
                  </a:lnTo>
                  <a:close/>
                </a:path>
              </a:pathLst>
            </a:custGeom>
          </p:spPr>
        </p:pic>
      </p:grpSp>
      <p:sp>
        <p:nvSpPr>
          <p:cNvPr id="9" name="Rectangle 8"/>
          <p:cNvSpPr/>
          <p:nvPr userDrawn="1"/>
        </p:nvSpPr>
        <p:spPr>
          <a:xfrm>
            <a:off x="723900" y="723900"/>
            <a:ext cx="10262216" cy="30138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343738" y="958878"/>
            <a:ext cx="8855470" cy="569193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Oval 9"/>
          <p:cNvSpPr>
            <a:spLocks noChangeAspect="1"/>
          </p:cNvSpPr>
          <p:nvPr userDrawn="1"/>
        </p:nvSpPr>
        <p:spPr>
          <a:xfrm>
            <a:off x="10592662" y="958878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0734055" y="1100271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1343025" y="1604963"/>
            <a:ext cx="8856663" cy="1957387"/>
          </a:xfrm>
        </p:spPr>
        <p:txBody>
          <a:bodyPr>
            <a:norm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  <a:latin typeface="+mn-lt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16" y="2904955"/>
            <a:ext cx="12192431" cy="3970678"/>
          </a:xfrm>
          <a:custGeom>
            <a:avLst/>
            <a:gdLst>
              <a:gd name="connsiteX0" fmla="*/ 0 w 12192000"/>
              <a:gd name="connsiteY0" fmla="*/ 983853 h 3935412"/>
              <a:gd name="connsiteX1" fmla="*/ 983853 w 12192000"/>
              <a:gd name="connsiteY1" fmla="*/ 983853 h 3935412"/>
              <a:gd name="connsiteX2" fmla="*/ 983853 w 12192000"/>
              <a:gd name="connsiteY2" fmla="*/ 0 h 3935412"/>
              <a:gd name="connsiteX3" fmla="*/ 11208147 w 12192000"/>
              <a:gd name="connsiteY3" fmla="*/ 0 h 3935412"/>
              <a:gd name="connsiteX4" fmla="*/ 11208147 w 12192000"/>
              <a:gd name="connsiteY4" fmla="*/ 983853 h 3935412"/>
              <a:gd name="connsiteX5" fmla="*/ 12192000 w 12192000"/>
              <a:gd name="connsiteY5" fmla="*/ 983853 h 3935412"/>
              <a:gd name="connsiteX6" fmla="*/ 12192000 w 12192000"/>
              <a:gd name="connsiteY6" fmla="*/ 2951559 h 3935412"/>
              <a:gd name="connsiteX7" fmla="*/ 11208147 w 12192000"/>
              <a:gd name="connsiteY7" fmla="*/ 2951559 h 3935412"/>
              <a:gd name="connsiteX8" fmla="*/ 11208147 w 12192000"/>
              <a:gd name="connsiteY8" fmla="*/ 3935412 h 3935412"/>
              <a:gd name="connsiteX9" fmla="*/ 983853 w 12192000"/>
              <a:gd name="connsiteY9" fmla="*/ 3935412 h 3935412"/>
              <a:gd name="connsiteX10" fmla="*/ 983853 w 12192000"/>
              <a:gd name="connsiteY10" fmla="*/ 2951559 h 3935412"/>
              <a:gd name="connsiteX11" fmla="*/ 0 w 12192000"/>
              <a:gd name="connsiteY11" fmla="*/ 2951559 h 3935412"/>
              <a:gd name="connsiteX12" fmla="*/ 0 w 12192000"/>
              <a:gd name="connsiteY12" fmla="*/ 983853 h 3935412"/>
              <a:gd name="connsiteX0" fmla="*/ 10633 w 12192000"/>
              <a:gd name="connsiteY0" fmla="*/ 0 h 3940387"/>
              <a:gd name="connsiteX1" fmla="*/ 983853 w 12192000"/>
              <a:gd name="connsiteY1" fmla="*/ 988828 h 3940387"/>
              <a:gd name="connsiteX2" fmla="*/ 983853 w 12192000"/>
              <a:gd name="connsiteY2" fmla="*/ 4975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07407 w 12192000"/>
              <a:gd name="connsiteY1" fmla="*/ 0 h 3940387"/>
              <a:gd name="connsiteX2" fmla="*/ 983853 w 12192000"/>
              <a:gd name="connsiteY2" fmla="*/ 4975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07407 w 12192000"/>
              <a:gd name="connsiteY1" fmla="*/ 0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10632 h 3951019"/>
              <a:gd name="connsiteX1" fmla="*/ 728672 w 12192000"/>
              <a:gd name="connsiteY1" fmla="*/ 0 h 3951019"/>
              <a:gd name="connsiteX2" fmla="*/ 718039 w 12192000"/>
              <a:gd name="connsiteY2" fmla="*/ 834314 h 3951019"/>
              <a:gd name="connsiteX3" fmla="*/ 11208147 w 12192000"/>
              <a:gd name="connsiteY3" fmla="*/ 15607 h 3951019"/>
              <a:gd name="connsiteX4" fmla="*/ 11208147 w 12192000"/>
              <a:gd name="connsiteY4" fmla="*/ 999460 h 3951019"/>
              <a:gd name="connsiteX5" fmla="*/ 12192000 w 12192000"/>
              <a:gd name="connsiteY5" fmla="*/ 999460 h 3951019"/>
              <a:gd name="connsiteX6" fmla="*/ 12192000 w 12192000"/>
              <a:gd name="connsiteY6" fmla="*/ 2967166 h 3951019"/>
              <a:gd name="connsiteX7" fmla="*/ 11208147 w 12192000"/>
              <a:gd name="connsiteY7" fmla="*/ 2967166 h 3951019"/>
              <a:gd name="connsiteX8" fmla="*/ 11208147 w 12192000"/>
              <a:gd name="connsiteY8" fmla="*/ 3951019 h 3951019"/>
              <a:gd name="connsiteX9" fmla="*/ 983853 w 12192000"/>
              <a:gd name="connsiteY9" fmla="*/ 3951019 h 3951019"/>
              <a:gd name="connsiteX10" fmla="*/ 983853 w 12192000"/>
              <a:gd name="connsiteY10" fmla="*/ 2967166 h 3951019"/>
              <a:gd name="connsiteX11" fmla="*/ 0 w 12192000"/>
              <a:gd name="connsiteY11" fmla="*/ 2967166 h 3951019"/>
              <a:gd name="connsiteX12" fmla="*/ 10633 w 12192000"/>
              <a:gd name="connsiteY12" fmla="*/ 10632 h 3951019"/>
              <a:gd name="connsiteX0" fmla="*/ 10633 w 12192000"/>
              <a:gd name="connsiteY0" fmla="*/ 0 h 3940387"/>
              <a:gd name="connsiteX1" fmla="*/ 718039 w 12192000"/>
              <a:gd name="connsiteY1" fmla="*/ 10633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00622 w 12192000"/>
              <a:gd name="connsiteY1" fmla="*/ 10633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18039 w 12192000"/>
              <a:gd name="connsiteY1" fmla="*/ 1925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18039 w 12192000"/>
              <a:gd name="connsiteY1" fmla="*/ 1925 h 3940387"/>
              <a:gd name="connsiteX2" fmla="*/ 718039 w 12192000"/>
              <a:gd name="connsiteY2" fmla="*/ 823682 h 3940387"/>
              <a:gd name="connsiteX3" fmla="*/ 10999141 w 12192000"/>
              <a:gd name="connsiteY3" fmla="*/ 806163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12658 h 3953045"/>
              <a:gd name="connsiteX1" fmla="*/ 718039 w 12192000"/>
              <a:gd name="connsiteY1" fmla="*/ 14583 h 3953045"/>
              <a:gd name="connsiteX2" fmla="*/ 718039 w 12192000"/>
              <a:gd name="connsiteY2" fmla="*/ 836340 h 3953045"/>
              <a:gd name="connsiteX3" fmla="*/ 10999141 w 12192000"/>
              <a:gd name="connsiteY3" fmla="*/ 818821 h 3953045"/>
              <a:gd name="connsiteX4" fmla="*/ 10999141 w 12192000"/>
              <a:gd name="connsiteY4" fmla="*/ 0 h 3953045"/>
              <a:gd name="connsiteX5" fmla="*/ 12192000 w 12192000"/>
              <a:gd name="connsiteY5" fmla="*/ 1001486 h 3953045"/>
              <a:gd name="connsiteX6" fmla="*/ 12192000 w 12192000"/>
              <a:gd name="connsiteY6" fmla="*/ 2969192 h 3953045"/>
              <a:gd name="connsiteX7" fmla="*/ 11208147 w 12192000"/>
              <a:gd name="connsiteY7" fmla="*/ 2969192 h 3953045"/>
              <a:gd name="connsiteX8" fmla="*/ 11208147 w 12192000"/>
              <a:gd name="connsiteY8" fmla="*/ 3953045 h 3953045"/>
              <a:gd name="connsiteX9" fmla="*/ 983853 w 12192000"/>
              <a:gd name="connsiteY9" fmla="*/ 3953045 h 3953045"/>
              <a:gd name="connsiteX10" fmla="*/ 983853 w 12192000"/>
              <a:gd name="connsiteY10" fmla="*/ 2969192 h 3953045"/>
              <a:gd name="connsiteX11" fmla="*/ 0 w 12192000"/>
              <a:gd name="connsiteY11" fmla="*/ 2969192 h 3953045"/>
              <a:gd name="connsiteX12" fmla="*/ 10633 w 12192000"/>
              <a:gd name="connsiteY12" fmla="*/ 12658 h 3953045"/>
              <a:gd name="connsiteX0" fmla="*/ 10633 w 12192000"/>
              <a:gd name="connsiteY0" fmla="*/ 12658 h 3953045"/>
              <a:gd name="connsiteX1" fmla="*/ 718039 w 12192000"/>
              <a:gd name="connsiteY1" fmla="*/ 14583 h 3953045"/>
              <a:gd name="connsiteX2" fmla="*/ 718039 w 12192000"/>
              <a:gd name="connsiteY2" fmla="*/ 836340 h 3953045"/>
              <a:gd name="connsiteX3" fmla="*/ 10990432 w 12192000"/>
              <a:gd name="connsiteY3" fmla="*/ 827529 h 3953045"/>
              <a:gd name="connsiteX4" fmla="*/ 10999141 w 12192000"/>
              <a:gd name="connsiteY4" fmla="*/ 0 h 3953045"/>
              <a:gd name="connsiteX5" fmla="*/ 12192000 w 12192000"/>
              <a:gd name="connsiteY5" fmla="*/ 1001486 h 3953045"/>
              <a:gd name="connsiteX6" fmla="*/ 12192000 w 12192000"/>
              <a:gd name="connsiteY6" fmla="*/ 2969192 h 3953045"/>
              <a:gd name="connsiteX7" fmla="*/ 11208147 w 12192000"/>
              <a:gd name="connsiteY7" fmla="*/ 2969192 h 3953045"/>
              <a:gd name="connsiteX8" fmla="*/ 11208147 w 12192000"/>
              <a:gd name="connsiteY8" fmla="*/ 3953045 h 3953045"/>
              <a:gd name="connsiteX9" fmla="*/ 983853 w 12192000"/>
              <a:gd name="connsiteY9" fmla="*/ 3953045 h 3953045"/>
              <a:gd name="connsiteX10" fmla="*/ 983853 w 12192000"/>
              <a:gd name="connsiteY10" fmla="*/ 2969192 h 3953045"/>
              <a:gd name="connsiteX11" fmla="*/ 0 w 12192000"/>
              <a:gd name="connsiteY11" fmla="*/ 2969192 h 3953045"/>
              <a:gd name="connsiteX12" fmla="*/ 10633 w 12192000"/>
              <a:gd name="connsiteY12" fmla="*/ 12658 h 3953045"/>
              <a:gd name="connsiteX0" fmla="*/ 10633 w 12192000"/>
              <a:gd name="connsiteY0" fmla="*/ 12658 h 3953045"/>
              <a:gd name="connsiteX1" fmla="*/ 718039 w 12192000"/>
              <a:gd name="connsiteY1" fmla="*/ 14583 h 3953045"/>
              <a:gd name="connsiteX2" fmla="*/ 718039 w 12192000"/>
              <a:gd name="connsiteY2" fmla="*/ 836340 h 3953045"/>
              <a:gd name="connsiteX3" fmla="*/ 10990432 w 12192000"/>
              <a:gd name="connsiteY3" fmla="*/ 827529 h 3953045"/>
              <a:gd name="connsiteX4" fmla="*/ 10999141 w 12192000"/>
              <a:gd name="connsiteY4" fmla="*/ 0 h 3953045"/>
              <a:gd name="connsiteX5" fmla="*/ 12192000 w 12192000"/>
              <a:gd name="connsiteY5" fmla="*/ 17418 h 3953045"/>
              <a:gd name="connsiteX6" fmla="*/ 12192000 w 12192000"/>
              <a:gd name="connsiteY6" fmla="*/ 2969192 h 3953045"/>
              <a:gd name="connsiteX7" fmla="*/ 11208147 w 12192000"/>
              <a:gd name="connsiteY7" fmla="*/ 2969192 h 3953045"/>
              <a:gd name="connsiteX8" fmla="*/ 11208147 w 12192000"/>
              <a:gd name="connsiteY8" fmla="*/ 3953045 h 3953045"/>
              <a:gd name="connsiteX9" fmla="*/ 983853 w 12192000"/>
              <a:gd name="connsiteY9" fmla="*/ 3953045 h 3953045"/>
              <a:gd name="connsiteX10" fmla="*/ 983853 w 12192000"/>
              <a:gd name="connsiteY10" fmla="*/ 2969192 h 3953045"/>
              <a:gd name="connsiteX11" fmla="*/ 0 w 12192000"/>
              <a:gd name="connsiteY11" fmla="*/ 2969192 h 3953045"/>
              <a:gd name="connsiteX12" fmla="*/ 10633 w 12192000"/>
              <a:gd name="connsiteY12" fmla="*/ 12658 h 3953045"/>
              <a:gd name="connsiteX0" fmla="*/ 10633 w 12192216"/>
              <a:gd name="connsiteY0" fmla="*/ 12658 h 3961969"/>
              <a:gd name="connsiteX1" fmla="*/ 718039 w 12192216"/>
              <a:gd name="connsiteY1" fmla="*/ 14583 h 3961969"/>
              <a:gd name="connsiteX2" fmla="*/ 718039 w 12192216"/>
              <a:gd name="connsiteY2" fmla="*/ 836340 h 3961969"/>
              <a:gd name="connsiteX3" fmla="*/ 10990432 w 12192216"/>
              <a:gd name="connsiteY3" fmla="*/ 827529 h 3961969"/>
              <a:gd name="connsiteX4" fmla="*/ 10999141 w 12192216"/>
              <a:gd name="connsiteY4" fmla="*/ 0 h 3961969"/>
              <a:gd name="connsiteX5" fmla="*/ 12192000 w 12192216"/>
              <a:gd name="connsiteY5" fmla="*/ 17418 h 3961969"/>
              <a:gd name="connsiteX6" fmla="*/ 12192000 w 12192216"/>
              <a:gd name="connsiteY6" fmla="*/ 2969192 h 3961969"/>
              <a:gd name="connsiteX7" fmla="*/ 12192216 w 12192216"/>
              <a:gd name="connsiteY7" fmla="*/ 3961969 h 3961969"/>
              <a:gd name="connsiteX8" fmla="*/ 11208147 w 12192216"/>
              <a:gd name="connsiteY8" fmla="*/ 3953045 h 3961969"/>
              <a:gd name="connsiteX9" fmla="*/ 983853 w 12192216"/>
              <a:gd name="connsiteY9" fmla="*/ 3953045 h 3961969"/>
              <a:gd name="connsiteX10" fmla="*/ 983853 w 12192216"/>
              <a:gd name="connsiteY10" fmla="*/ 2969192 h 3961969"/>
              <a:gd name="connsiteX11" fmla="*/ 0 w 12192216"/>
              <a:gd name="connsiteY11" fmla="*/ 2969192 h 3961969"/>
              <a:gd name="connsiteX12" fmla="*/ 10633 w 12192216"/>
              <a:gd name="connsiteY12" fmla="*/ 12658 h 3961969"/>
              <a:gd name="connsiteX0" fmla="*/ 10848 w 12192431"/>
              <a:gd name="connsiteY0" fmla="*/ 12658 h 3970678"/>
              <a:gd name="connsiteX1" fmla="*/ 718254 w 12192431"/>
              <a:gd name="connsiteY1" fmla="*/ 14583 h 3970678"/>
              <a:gd name="connsiteX2" fmla="*/ 718254 w 12192431"/>
              <a:gd name="connsiteY2" fmla="*/ 836340 h 3970678"/>
              <a:gd name="connsiteX3" fmla="*/ 10990647 w 12192431"/>
              <a:gd name="connsiteY3" fmla="*/ 827529 h 3970678"/>
              <a:gd name="connsiteX4" fmla="*/ 10999356 w 12192431"/>
              <a:gd name="connsiteY4" fmla="*/ 0 h 3970678"/>
              <a:gd name="connsiteX5" fmla="*/ 12192215 w 12192431"/>
              <a:gd name="connsiteY5" fmla="*/ 17418 h 3970678"/>
              <a:gd name="connsiteX6" fmla="*/ 12192215 w 12192431"/>
              <a:gd name="connsiteY6" fmla="*/ 2969192 h 3970678"/>
              <a:gd name="connsiteX7" fmla="*/ 12192431 w 12192431"/>
              <a:gd name="connsiteY7" fmla="*/ 3961969 h 3970678"/>
              <a:gd name="connsiteX8" fmla="*/ 11208362 w 12192431"/>
              <a:gd name="connsiteY8" fmla="*/ 3953045 h 3970678"/>
              <a:gd name="connsiteX9" fmla="*/ 984068 w 12192431"/>
              <a:gd name="connsiteY9" fmla="*/ 3953045 h 3970678"/>
              <a:gd name="connsiteX10" fmla="*/ 0 w 12192431"/>
              <a:gd name="connsiteY10" fmla="*/ 3970678 h 3970678"/>
              <a:gd name="connsiteX11" fmla="*/ 215 w 12192431"/>
              <a:gd name="connsiteY11" fmla="*/ 2969192 h 3970678"/>
              <a:gd name="connsiteX12" fmla="*/ 10848 w 12192431"/>
              <a:gd name="connsiteY12" fmla="*/ 12658 h 3970678"/>
              <a:gd name="connsiteX0" fmla="*/ 10848 w 12192431"/>
              <a:gd name="connsiteY0" fmla="*/ 12658 h 3970678"/>
              <a:gd name="connsiteX1" fmla="*/ 718254 w 12192431"/>
              <a:gd name="connsiteY1" fmla="*/ 14583 h 3970678"/>
              <a:gd name="connsiteX2" fmla="*/ 718254 w 12192431"/>
              <a:gd name="connsiteY2" fmla="*/ 836340 h 3970678"/>
              <a:gd name="connsiteX3" fmla="*/ 10990647 w 12192431"/>
              <a:gd name="connsiteY3" fmla="*/ 827529 h 3970678"/>
              <a:gd name="connsiteX4" fmla="*/ 10999356 w 12192431"/>
              <a:gd name="connsiteY4" fmla="*/ 0 h 3970678"/>
              <a:gd name="connsiteX5" fmla="*/ 12192215 w 12192431"/>
              <a:gd name="connsiteY5" fmla="*/ 17418 h 3970678"/>
              <a:gd name="connsiteX6" fmla="*/ 12192215 w 12192431"/>
              <a:gd name="connsiteY6" fmla="*/ 2969192 h 3970678"/>
              <a:gd name="connsiteX7" fmla="*/ 12192431 w 12192431"/>
              <a:gd name="connsiteY7" fmla="*/ 3961969 h 3970678"/>
              <a:gd name="connsiteX8" fmla="*/ 11208362 w 12192431"/>
              <a:gd name="connsiteY8" fmla="*/ 3953045 h 3970678"/>
              <a:gd name="connsiteX9" fmla="*/ 984068 w 12192431"/>
              <a:gd name="connsiteY9" fmla="*/ 3953045 h 3970678"/>
              <a:gd name="connsiteX10" fmla="*/ 0 w 12192431"/>
              <a:gd name="connsiteY10" fmla="*/ 3970678 h 3970678"/>
              <a:gd name="connsiteX11" fmla="*/ 215 w 12192431"/>
              <a:gd name="connsiteY11" fmla="*/ 2969192 h 3970678"/>
              <a:gd name="connsiteX12" fmla="*/ 10848 w 12192431"/>
              <a:gd name="connsiteY12" fmla="*/ 12658 h 3970678"/>
              <a:gd name="connsiteX0" fmla="*/ 10848 w 12192431"/>
              <a:gd name="connsiteY0" fmla="*/ 12658 h 3970678"/>
              <a:gd name="connsiteX1" fmla="*/ 718254 w 12192431"/>
              <a:gd name="connsiteY1" fmla="*/ 14583 h 3970678"/>
              <a:gd name="connsiteX2" fmla="*/ 718254 w 12192431"/>
              <a:gd name="connsiteY2" fmla="*/ 836340 h 3970678"/>
              <a:gd name="connsiteX3" fmla="*/ 10990647 w 12192431"/>
              <a:gd name="connsiteY3" fmla="*/ 827529 h 3970678"/>
              <a:gd name="connsiteX4" fmla="*/ 10981939 w 12192431"/>
              <a:gd name="connsiteY4" fmla="*/ 0 h 3970678"/>
              <a:gd name="connsiteX5" fmla="*/ 12192215 w 12192431"/>
              <a:gd name="connsiteY5" fmla="*/ 17418 h 3970678"/>
              <a:gd name="connsiteX6" fmla="*/ 12192215 w 12192431"/>
              <a:gd name="connsiteY6" fmla="*/ 2969192 h 3970678"/>
              <a:gd name="connsiteX7" fmla="*/ 12192431 w 12192431"/>
              <a:gd name="connsiteY7" fmla="*/ 3961969 h 3970678"/>
              <a:gd name="connsiteX8" fmla="*/ 11208362 w 12192431"/>
              <a:gd name="connsiteY8" fmla="*/ 3953045 h 3970678"/>
              <a:gd name="connsiteX9" fmla="*/ 984068 w 12192431"/>
              <a:gd name="connsiteY9" fmla="*/ 3953045 h 3970678"/>
              <a:gd name="connsiteX10" fmla="*/ 0 w 12192431"/>
              <a:gd name="connsiteY10" fmla="*/ 3970678 h 3970678"/>
              <a:gd name="connsiteX11" fmla="*/ 215 w 12192431"/>
              <a:gd name="connsiteY11" fmla="*/ 2969192 h 3970678"/>
              <a:gd name="connsiteX12" fmla="*/ 10848 w 12192431"/>
              <a:gd name="connsiteY12" fmla="*/ 12658 h 3970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431" h="3970678">
                <a:moveTo>
                  <a:pt x="10848" y="12658"/>
                </a:moveTo>
                <a:lnTo>
                  <a:pt x="718254" y="14583"/>
                </a:lnTo>
                <a:lnTo>
                  <a:pt x="718254" y="836340"/>
                </a:lnTo>
                <a:lnTo>
                  <a:pt x="10990647" y="827529"/>
                </a:lnTo>
                <a:cubicBezTo>
                  <a:pt x="10987744" y="551686"/>
                  <a:pt x="10984842" y="275843"/>
                  <a:pt x="10981939" y="0"/>
                </a:cubicBezTo>
                <a:lnTo>
                  <a:pt x="12192215" y="17418"/>
                </a:lnTo>
                <a:lnTo>
                  <a:pt x="12192215" y="2969192"/>
                </a:lnTo>
                <a:lnTo>
                  <a:pt x="12192431" y="3961969"/>
                </a:lnTo>
                <a:lnTo>
                  <a:pt x="11208362" y="3953045"/>
                </a:lnTo>
                <a:lnTo>
                  <a:pt x="984068" y="3953045"/>
                </a:lnTo>
                <a:lnTo>
                  <a:pt x="0" y="3970678"/>
                </a:lnTo>
                <a:cubicBezTo>
                  <a:pt x="72" y="3636849"/>
                  <a:pt x="143" y="3303021"/>
                  <a:pt x="215" y="2969192"/>
                </a:cubicBezTo>
                <a:cubicBezTo>
                  <a:pt x="3759" y="1983681"/>
                  <a:pt x="7304" y="998169"/>
                  <a:pt x="10848" y="12658"/>
                </a:cubicBez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77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656238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35291" y="1671262"/>
            <a:ext cx="3049621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12" name="Oval 11"/>
          <p:cNvSpPr>
            <a:spLocks noChangeAspect="1"/>
          </p:cNvSpPr>
          <p:nvPr userDrawn="1"/>
        </p:nvSpPr>
        <p:spPr>
          <a:xfrm>
            <a:off x="623480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764873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18309" y="3189027"/>
            <a:ext cx="3218050" cy="344488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17945" y="3663821"/>
            <a:ext cx="3226565" cy="2898775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Oval 12"/>
          <p:cNvSpPr>
            <a:spLocks noChangeAspect="1"/>
          </p:cNvSpPr>
          <p:nvPr userDrawn="1"/>
        </p:nvSpPr>
        <p:spPr>
          <a:xfrm>
            <a:off x="4482354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4623747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4483839" y="3180590"/>
            <a:ext cx="3191743" cy="344488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4482354" y="3663081"/>
            <a:ext cx="3226565" cy="2898775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Oval 13"/>
          <p:cNvSpPr>
            <a:spLocks noChangeAspect="1"/>
          </p:cNvSpPr>
          <p:nvPr userDrawn="1"/>
        </p:nvSpPr>
        <p:spPr>
          <a:xfrm>
            <a:off x="8339863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8481256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355642" y="3189397"/>
            <a:ext cx="3218050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8355278" y="3664191"/>
            <a:ext cx="3226565" cy="2898775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C44825-FC3C-D97F-6189-5041857354F8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9DA68C-82B4-8B77-11C8-BDA3CA2CFB2F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871020-D67F-AB4B-7ED6-A9B24991AD5A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FC420797-FCF4-492A-A828-CBC0DD9B33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839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656238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35291" y="1671262"/>
            <a:ext cx="3049621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623480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764873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18309" y="3189027"/>
            <a:ext cx="3218050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17945" y="3663821"/>
            <a:ext cx="3226565" cy="2898775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Oval 12"/>
          <p:cNvSpPr>
            <a:spLocks noChangeAspect="1"/>
          </p:cNvSpPr>
          <p:nvPr userDrawn="1"/>
        </p:nvSpPr>
        <p:spPr>
          <a:xfrm>
            <a:off x="4482354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4623747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4483839" y="3180590"/>
            <a:ext cx="3191743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4482354" y="3663081"/>
            <a:ext cx="3226565" cy="2898775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Oval 13"/>
          <p:cNvSpPr>
            <a:spLocks noChangeAspect="1"/>
          </p:cNvSpPr>
          <p:nvPr userDrawn="1"/>
        </p:nvSpPr>
        <p:spPr>
          <a:xfrm>
            <a:off x="8339863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8481256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355642" y="3189397"/>
            <a:ext cx="3218050" cy="344488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8355278" y="3664191"/>
            <a:ext cx="3226565" cy="2898775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359526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6119076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35291" y="6134100"/>
            <a:ext cx="3060253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20597" y="2016343"/>
            <a:ext cx="3218050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20233" y="2491137"/>
            <a:ext cx="3226565" cy="3356400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4486127" y="2007906"/>
            <a:ext cx="3191743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4484642" y="2490397"/>
            <a:ext cx="3226565" cy="3356400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357930" y="2016713"/>
            <a:ext cx="3218050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8357566" y="2491507"/>
            <a:ext cx="3226565" cy="3356400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7B0E57-35E2-25D5-D46E-83CF7E43CB1F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762A5E-D4BA-6C84-EC26-15AC556CCA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4B9F3A-C647-35CE-EB73-B012FB8D179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C420797-FCF4-492A-A828-CBC0DD9B33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134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6119076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20597" y="2016343"/>
            <a:ext cx="3218050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20233" y="2491137"/>
            <a:ext cx="3226565" cy="3356400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4486127" y="2007906"/>
            <a:ext cx="3191743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4484642" y="2490397"/>
            <a:ext cx="3226565" cy="3356400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357930" y="2016713"/>
            <a:ext cx="3218050" cy="344488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8357566" y="2491507"/>
            <a:ext cx="3226565" cy="3356400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5924" y="6134100"/>
            <a:ext cx="3060253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899910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6119076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35291" y="6134100"/>
            <a:ext cx="3060253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12" name="Oval 11"/>
          <p:cNvSpPr>
            <a:spLocks noChangeAspect="1"/>
          </p:cNvSpPr>
          <p:nvPr userDrawn="1"/>
        </p:nvSpPr>
        <p:spPr>
          <a:xfrm>
            <a:off x="623480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764873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33635" y="2962642"/>
            <a:ext cx="5078455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33273" y="3437436"/>
            <a:ext cx="5078864" cy="2484900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Oval 12"/>
          <p:cNvSpPr>
            <a:spLocks noChangeAspect="1"/>
          </p:cNvSpPr>
          <p:nvPr userDrawn="1"/>
        </p:nvSpPr>
        <p:spPr>
          <a:xfrm>
            <a:off x="6507867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649260" y="2090348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508230" y="2962642"/>
            <a:ext cx="5065461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507867" y="3437436"/>
            <a:ext cx="5078864" cy="2484900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4DC78F-C9DD-9800-727F-F9B499227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A2EC2-775C-4455-88E2-ED0E4BE57EC1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A1A15-D766-8730-2AF4-B49FFC5AE32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D826B-C8C1-8B32-9501-A57799B29E6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FC420797-FCF4-492A-A828-CBC0DD9B33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2064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6119076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5924" y="6134100"/>
            <a:ext cx="3060253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623480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764873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33635" y="2962642"/>
            <a:ext cx="5078455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33273" y="3437436"/>
            <a:ext cx="5078864" cy="2484900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Oval 12"/>
          <p:cNvSpPr>
            <a:spLocks noChangeAspect="1"/>
          </p:cNvSpPr>
          <p:nvPr userDrawn="1"/>
        </p:nvSpPr>
        <p:spPr>
          <a:xfrm>
            <a:off x="6507867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649260" y="2090348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508230" y="2962642"/>
            <a:ext cx="5065461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507867" y="3437436"/>
            <a:ext cx="5078864" cy="2484900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405243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86" t="-319" r="58838" b="5"/>
          <a:stretch/>
        </p:blipFill>
        <p:spPr>
          <a:xfrm>
            <a:off x="9135291" y="-21265"/>
            <a:ext cx="3060253" cy="6879265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5" b="-1"/>
          <a:stretch/>
        </p:blipFill>
        <p:spPr>
          <a:xfrm>
            <a:off x="0" y="-21265"/>
            <a:ext cx="9141806" cy="6864241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9" name="Rectangle 8"/>
          <p:cNvSpPr/>
          <p:nvPr userDrawn="1"/>
        </p:nvSpPr>
        <p:spPr>
          <a:xfrm>
            <a:off x="2094614" y="1010766"/>
            <a:ext cx="10097386" cy="4823927"/>
          </a:xfrm>
          <a:prstGeom prst="rect">
            <a:avLst/>
          </a:prstGeom>
          <a:solidFill>
            <a:srgbClr val="DC4405"/>
          </a:solidFill>
          <a:ln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F4F0F-2CBB-394C-8D28-1DF130774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414" y="2813879"/>
            <a:ext cx="7326313" cy="1263176"/>
          </a:xfrm>
        </p:spPr>
        <p:txBody>
          <a:bodyPr/>
          <a:lstStyle>
            <a:lvl1pPr>
              <a:defRPr sz="28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344781" y="1813111"/>
            <a:ext cx="3265715" cy="3265715"/>
          </a:xfrm>
          <a:prstGeom prst="ellipse">
            <a:avLst/>
          </a:prstGeom>
          <a:solidFill>
            <a:srgbClr val="DC4405"/>
          </a:solidFill>
          <a:ln w="85725" cmpd="sng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61237" y="2329567"/>
            <a:ext cx="2231800" cy="22318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0A8D55-942C-3E5D-1F54-F9556A3C64B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FF6662-D487-4001-55D3-6699688E7E5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BBBDF-7F8A-4C43-8F76-DEE59685F5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C420797-FCF4-492A-A828-CBC0DD9B33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417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19"/>
          <a:stretch/>
        </p:blipFill>
        <p:spPr>
          <a:xfrm>
            <a:off x="9145921" y="-21265"/>
            <a:ext cx="3070889" cy="6879265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5" b="-1"/>
          <a:stretch/>
        </p:blipFill>
        <p:spPr>
          <a:xfrm>
            <a:off x="-3" y="-21265"/>
            <a:ext cx="9141806" cy="6864241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9" name="Rectangle 8"/>
          <p:cNvSpPr/>
          <p:nvPr userDrawn="1"/>
        </p:nvSpPr>
        <p:spPr>
          <a:xfrm>
            <a:off x="2094614" y="998891"/>
            <a:ext cx="10097386" cy="4823927"/>
          </a:xfrm>
          <a:prstGeom prst="rect">
            <a:avLst/>
          </a:prstGeom>
          <a:solidFill>
            <a:srgbClr val="DC4405"/>
          </a:solidFill>
          <a:ln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D3C989-1309-994B-B24D-52010CD78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549" y="2893321"/>
            <a:ext cx="7326314" cy="1104292"/>
          </a:xfrm>
        </p:spPr>
        <p:txBody>
          <a:bodyPr>
            <a:normAutofit/>
          </a:bodyPr>
          <a:lstStyle>
            <a:lvl1pPr>
              <a:defRPr sz="28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344781" y="1813111"/>
            <a:ext cx="3265715" cy="3265715"/>
          </a:xfrm>
          <a:prstGeom prst="ellipse">
            <a:avLst/>
          </a:prstGeom>
          <a:solidFill>
            <a:srgbClr val="DC4405"/>
          </a:solidFill>
          <a:ln w="85725" cmpd="sng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61237" y="2329567"/>
            <a:ext cx="2231800" cy="22318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Icon image</a:t>
            </a:r>
          </a:p>
        </p:txBody>
      </p:sp>
    </p:spTree>
    <p:extLst>
      <p:ext uri="{BB962C8B-B14F-4D97-AF65-F5344CB8AC3E}">
        <p14:creationId xmlns:p14="http://schemas.microsoft.com/office/powerpoint/2010/main" val="36778394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5824361" y="1088184"/>
            <a:ext cx="5693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“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401478-0708-F548-B1EB-39A1F9685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350" y="1875092"/>
            <a:ext cx="9112250" cy="808430"/>
          </a:xfrm>
        </p:spPr>
        <p:txBody>
          <a:bodyPr>
            <a:normAutofit/>
          </a:bodyPr>
          <a:lstStyle>
            <a:lvl1pPr algn="ctr">
              <a:defRPr sz="2800" b="1" i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30350" y="2683522"/>
            <a:ext cx="9112250" cy="1644003"/>
          </a:xfrm>
        </p:spPr>
        <p:txBody>
          <a:bodyPr anchor="ctr" anchorCtr="1">
            <a:norm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/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latin typeface="+mn-lt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/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/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84054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0"/>
            <a:ext cx="723901" cy="6858000"/>
          </a:xfrm>
          <a:custGeom>
            <a:avLst/>
            <a:gdLst>
              <a:gd name="connsiteX0" fmla="*/ 0 w 723901"/>
              <a:gd name="connsiteY0" fmla="*/ 0 h 6858000"/>
              <a:gd name="connsiteX1" fmla="*/ 723901 w 723901"/>
              <a:gd name="connsiteY1" fmla="*/ 0 h 6858000"/>
              <a:gd name="connsiteX2" fmla="*/ 723901 w 723901"/>
              <a:gd name="connsiteY2" fmla="*/ 6858000 h 6858000"/>
              <a:gd name="connsiteX3" fmla="*/ 0 w 7239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901" h="6858000">
                <a:moveTo>
                  <a:pt x="0" y="0"/>
                </a:moveTo>
                <a:lnTo>
                  <a:pt x="723901" y="0"/>
                </a:lnTo>
                <a:lnTo>
                  <a:pt x="7239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Oval 7"/>
          <p:cNvSpPr>
            <a:spLocks noChangeAspect="1"/>
          </p:cNvSpPr>
          <p:nvPr userDrawn="1"/>
        </p:nvSpPr>
        <p:spPr>
          <a:xfrm>
            <a:off x="479892" y="512636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4405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236" y="658626"/>
            <a:ext cx="9879563" cy="494927"/>
          </a:xfrm>
        </p:spPr>
        <p:txBody>
          <a:bodyPr>
            <a:normAutofit/>
          </a:bodyPr>
          <a:lstStyle>
            <a:lvl1pPr>
              <a:defRPr sz="2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616688" y="658626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474236" y="1380931"/>
            <a:ext cx="9879564" cy="4505519"/>
          </a:xfrm>
        </p:spPr>
        <p:txBody>
          <a:bodyPr>
            <a:norm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1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2EC22-4C1B-C879-1B20-F7FE3A245F1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BE204-0BF0-09FC-0684-8E04DE6D124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A53FC5-9CFC-7BCD-DA26-44326B23743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C420797-FCF4-492A-A828-CBC0DD9B33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3886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824361" y="1088184"/>
            <a:ext cx="5693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“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71F63B3-6FE0-3D4F-9AB1-C16F92155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350" y="1875092"/>
            <a:ext cx="9112250" cy="808430"/>
          </a:xfrm>
        </p:spPr>
        <p:txBody>
          <a:bodyPr>
            <a:normAutofit/>
          </a:bodyPr>
          <a:lstStyle>
            <a:lvl1pPr algn="ctr">
              <a:defRPr sz="2800" b="1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30350" y="2683522"/>
            <a:ext cx="9112250" cy="1644003"/>
          </a:xfrm>
        </p:spPr>
        <p:txBody>
          <a:bodyPr anchor="ctr" anchorCtr="1">
            <a:norm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>
                <a:solidFill>
                  <a:schemeClr val="bg1"/>
                </a:solidFill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solidFill>
                  <a:schemeClr val="bg1"/>
                </a:solidFill>
                <a:latin typeface="+mn-lt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solidFill>
                  <a:schemeClr val="bg1"/>
                </a:solidFill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758861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824361" y="1088184"/>
            <a:ext cx="5693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“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34C4C1-9B17-BE4B-864B-32014387B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930" y="1912357"/>
            <a:ext cx="9112250" cy="808430"/>
          </a:xfrm>
        </p:spPr>
        <p:txBody>
          <a:bodyPr>
            <a:normAutofit/>
          </a:bodyPr>
          <a:lstStyle>
            <a:lvl1pPr algn="ctr">
              <a:defRPr sz="2800" b="1" i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30350" y="2720788"/>
            <a:ext cx="9112250" cy="1606738"/>
          </a:xfrm>
        </p:spPr>
        <p:txBody>
          <a:bodyPr anchor="ctr" anchorCtr="1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aseline="0">
                <a:latin typeface="+mn-lt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/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272094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824361" y="1088184"/>
            <a:ext cx="5693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“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BF70703-6BF1-C845-A5DA-3580FFC5E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350" y="1910830"/>
            <a:ext cx="9112250" cy="808430"/>
          </a:xfrm>
        </p:spPr>
        <p:txBody>
          <a:bodyPr>
            <a:normAutofit/>
          </a:bodyPr>
          <a:lstStyle>
            <a:lvl1pPr algn="ctr">
              <a:defRPr sz="2800" b="1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30350" y="2761861"/>
            <a:ext cx="9112250" cy="1565664"/>
          </a:xfrm>
        </p:spPr>
        <p:txBody>
          <a:bodyPr anchor="ctr" anchorCtr="1">
            <a:norm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>
                <a:solidFill>
                  <a:schemeClr val="bg1"/>
                </a:solidFill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solidFill>
                  <a:schemeClr val="bg1"/>
                </a:solidFill>
                <a:latin typeface="+mn-lt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solidFill>
                  <a:schemeClr val="bg1"/>
                </a:solidFill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997636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824361" y="1088184"/>
            <a:ext cx="5693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“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D989875-230F-E04E-A996-BB83824C1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930" y="1912357"/>
            <a:ext cx="9112250" cy="808430"/>
          </a:xfrm>
        </p:spPr>
        <p:txBody>
          <a:bodyPr>
            <a:normAutofit/>
          </a:bodyPr>
          <a:lstStyle>
            <a:lvl1pPr algn="ctr">
              <a:defRPr sz="2800" b="1" i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30350" y="2758052"/>
            <a:ext cx="9112250" cy="1569473"/>
          </a:xfrm>
        </p:spPr>
        <p:txBody>
          <a:bodyPr anchor="ctr" anchorCtr="1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aseline="0">
                <a:latin typeface="+mn-lt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/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988050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824361" y="1088184"/>
            <a:ext cx="5693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“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45FBC4E-4719-5B44-AFFB-ED854845F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350" y="1892169"/>
            <a:ext cx="9112250" cy="808430"/>
          </a:xfrm>
        </p:spPr>
        <p:txBody>
          <a:bodyPr>
            <a:normAutofit/>
          </a:bodyPr>
          <a:lstStyle>
            <a:lvl1pPr algn="ctr">
              <a:defRPr sz="2800" b="1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30350" y="2724539"/>
            <a:ext cx="9112250" cy="1602986"/>
          </a:xfrm>
        </p:spPr>
        <p:txBody>
          <a:bodyPr anchor="ctr" anchorCtr="1">
            <a:norm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>
                <a:solidFill>
                  <a:schemeClr val="bg1"/>
                </a:solidFill>
                <a:latin typeface="+mn-lt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solidFill>
                  <a:schemeClr val="bg1"/>
                </a:solidFill>
                <a:latin typeface="+mn-lt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solidFill>
                  <a:schemeClr val="bg1"/>
                </a:solidFill>
                <a:latin typeface="+mn-lt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solidFill>
                  <a:schemeClr val="bg1"/>
                </a:solidFill>
                <a:latin typeface="+mn-lt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441930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3050617" cy="6858000"/>
          </a:xfrm>
          <a:prstGeom prst="rect">
            <a:avLst/>
          </a:prstGeom>
          <a:solidFill>
            <a:srgbClr val="DC430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6109887" y="0"/>
            <a:ext cx="3058740" cy="6858000"/>
          </a:xfrm>
          <a:prstGeom prst="rect">
            <a:avLst/>
          </a:prstGeom>
          <a:solidFill>
            <a:srgbClr val="DC430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051090" y="0"/>
            <a:ext cx="3058740" cy="6858000"/>
          </a:xfrm>
          <a:prstGeom prst="rect">
            <a:avLst/>
          </a:prstGeom>
          <a:solidFill>
            <a:srgbClr val="DC430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9168699" y="0"/>
            <a:ext cx="3058740" cy="6858000"/>
          </a:xfrm>
          <a:prstGeom prst="rect">
            <a:avLst/>
          </a:prstGeom>
          <a:solidFill>
            <a:srgbClr val="DC430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364" y="2186503"/>
            <a:ext cx="3039824" cy="344488"/>
          </a:xfrm>
        </p:spPr>
        <p:txBody>
          <a:bodyPr anchor="ctr" anchorCtr="1">
            <a:noAutofit/>
          </a:bodyPr>
          <a:lstStyle>
            <a:lvl1pPr marL="0" indent="0">
              <a:buNone/>
              <a:defRPr sz="2800" b="1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" y="2661297"/>
            <a:ext cx="3047867" cy="3356400"/>
          </a:xfrm>
        </p:spPr>
        <p:txBody>
          <a:bodyPr anchor="ctr" anchorCtr="1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069991" y="2186503"/>
            <a:ext cx="3039824" cy="344488"/>
          </a:xfrm>
        </p:spPr>
        <p:txBody>
          <a:bodyPr anchor="ctr" anchorCtr="1">
            <a:noAutofit/>
          </a:bodyPr>
          <a:lstStyle>
            <a:lvl1pPr marL="0" indent="0">
              <a:buNone/>
              <a:defRPr sz="2800" b="1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6"/>
          </p:nvPr>
        </p:nvSpPr>
        <p:spPr>
          <a:xfrm>
            <a:off x="3069628" y="2661297"/>
            <a:ext cx="3047867" cy="3356400"/>
          </a:xfrm>
        </p:spPr>
        <p:txBody>
          <a:bodyPr anchor="ctr" anchorCtr="1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117495" y="2186503"/>
            <a:ext cx="3039824" cy="344488"/>
          </a:xfrm>
        </p:spPr>
        <p:txBody>
          <a:bodyPr anchor="ctr" anchorCtr="1">
            <a:noAutofit/>
          </a:bodyPr>
          <a:lstStyle>
            <a:lvl1pPr marL="0" indent="0">
              <a:buNone/>
              <a:defRPr sz="2800" b="1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6117132" y="2661297"/>
            <a:ext cx="3047867" cy="3356400"/>
          </a:xfrm>
        </p:spPr>
        <p:txBody>
          <a:bodyPr anchor="ctr" anchorCtr="1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9157682" y="2184822"/>
            <a:ext cx="3039824" cy="344488"/>
          </a:xfrm>
        </p:spPr>
        <p:txBody>
          <a:bodyPr anchor="ctr" anchorCtr="1">
            <a:noAutofit/>
          </a:bodyPr>
          <a:lstStyle>
            <a:lvl1pPr marL="0" indent="0">
              <a:buNone/>
              <a:defRPr sz="2800" b="1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9157319" y="2659616"/>
            <a:ext cx="3047867" cy="3356400"/>
          </a:xfrm>
        </p:spPr>
        <p:txBody>
          <a:bodyPr anchor="ctr" anchorCtr="1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61480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rgbClr val="DC440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0" y="3423684"/>
            <a:ext cx="12192000" cy="12918"/>
          </a:xfrm>
          <a:prstGeom prst="line">
            <a:avLst/>
          </a:prstGeom>
          <a:ln w="50800">
            <a:solidFill>
              <a:srgbClr val="DC4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237796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94433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94434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9" name="Oval 8"/>
          <p:cNvSpPr/>
          <p:nvPr userDrawn="1"/>
        </p:nvSpPr>
        <p:spPr>
          <a:xfrm>
            <a:off x="5939574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5496212" y="3654738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496212" y="4059937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10641353" y="3265342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10197990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10197991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42899506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0" y="3423684"/>
            <a:ext cx="12192000" cy="12918"/>
          </a:xfrm>
          <a:prstGeom prst="line">
            <a:avLst/>
          </a:prstGeom>
          <a:ln w="50800">
            <a:solidFill>
              <a:srgbClr val="DC4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237796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94433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94434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Gill Sans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9" name="Oval 8"/>
          <p:cNvSpPr/>
          <p:nvPr userDrawn="1"/>
        </p:nvSpPr>
        <p:spPr>
          <a:xfrm>
            <a:off x="5939574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5496212" y="3654738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496212" y="4059937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10641353" y="3265342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10197990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10197991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8349466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rgbClr val="DC440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0" y="3423684"/>
            <a:ext cx="12192000" cy="12918"/>
          </a:xfrm>
          <a:prstGeom prst="line">
            <a:avLst/>
          </a:prstGeom>
          <a:ln w="50800">
            <a:solidFill>
              <a:srgbClr val="DC4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237796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94433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94434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9" name="Oval 8"/>
          <p:cNvSpPr/>
          <p:nvPr userDrawn="1"/>
        </p:nvSpPr>
        <p:spPr>
          <a:xfrm>
            <a:off x="4089509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3646147" y="3662509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3646147" y="4067708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7789640" y="3271801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7346278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346279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10641353" y="3265342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10197991" y="3662509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10197991" y="4067708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8592783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0" y="3423684"/>
            <a:ext cx="12192000" cy="12918"/>
          </a:xfrm>
          <a:prstGeom prst="line">
            <a:avLst/>
          </a:prstGeom>
          <a:ln w="50800">
            <a:solidFill>
              <a:srgbClr val="DC4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237796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94433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94434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9" name="Oval 8"/>
          <p:cNvSpPr/>
          <p:nvPr userDrawn="1"/>
        </p:nvSpPr>
        <p:spPr>
          <a:xfrm>
            <a:off x="4089509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3646147" y="3662509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3646147" y="4067708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7789640" y="3271801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7346278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346279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10641353" y="3265342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10197991" y="3662509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10197991" y="4067708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434845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0"/>
            <a:ext cx="723901" cy="6858000"/>
          </a:xfrm>
          <a:custGeom>
            <a:avLst/>
            <a:gdLst>
              <a:gd name="connsiteX0" fmla="*/ 0 w 723901"/>
              <a:gd name="connsiteY0" fmla="*/ 0 h 6858000"/>
              <a:gd name="connsiteX1" fmla="*/ 723901 w 723901"/>
              <a:gd name="connsiteY1" fmla="*/ 0 h 6858000"/>
              <a:gd name="connsiteX2" fmla="*/ 723901 w 723901"/>
              <a:gd name="connsiteY2" fmla="*/ 6858000 h 6858000"/>
              <a:gd name="connsiteX3" fmla="*/ 0 w 7239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901" h="6858000">
                <a:moveTo>
                  <a:pt x="0" y="0"/>
                </a:moveTo>
                <a:lnTo>
                  <a:pt x="723901" y="0"/>
                </a:lnTo>
                <a:lnTo>
                  <a:pt x="7239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Oval 7"/>
          <p:cNvSpPr>
            <a:spLocks noChangeAspect="1"/>
          </p:cNvSpPr>
          <p:nvPr userDrawn="1"/>
        </p:nvSpPr>
        <p:spPr>
          <a:xfrm>
            <a:off x="479892" y="512636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4405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236" y="658626"/>
            <a:ext cx="9879563" cy="49492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616688" y="658626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474236" y="1380931"/>
            <a:ext cx="9879564" cy="5187820"/>
          </a:xfrm>
        </p:spPr>
        <p:txBody>
          <a:bodyPr>
            <a:norm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1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001225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bg>
      <p:bgPr>
        <a:solidFill>
          <a:srgbClr val="DC44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82650" y="1914525"/>
            <a:ext cx="10452100" cy="4549775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000" baseline="0">
                <a:solidFill>
                  <a:schemeClr val="bg1"/>
                </a:solidFill>
              </a:defRPr>
            </a:lvl1pPr>
            <a:lvl2pPr marL="914400" indent="-457200">
              <a:buFont typeface="+mj-lt"/>
              <a:buAutoNum type="arabicPeriod"/>
              <a:defRPr sz="1800" baseline="0">
                <a:solidFill>
                  <a:schemeClr val="bg1"/>
                </a:solidFill>
                <a:latin typeface="+mn-lt"/>
              </a:defRPr>
            </a:lvl2pPr>
            <a:lvl3pPr marL="1371600" indent="-457200">
              <a:buFont typeface="+mj-lt"/>
              <a:buAutoNum type="arabicPeriod"/>
              <a:defRPr sz="1600" baseline="0">
                <a:solidFill>
                  <a:schemeClr val="bg1"/>
                </a:solidFill>
              </a:defRPr>
            </a:lvl3pPr>
            <a:lvl4pPr marL="1714500" indent="-342900">
              <a:buFont typeface="+mj-lt"/>
              <a:buAutoNum type="arabicPeriod"/>
              <a:defRPr sz="1400" baseline="0">
                <a:solidFill>
                  <a:schemeClr val="bg1"/>
                </a:solidFill>
              </a:defRPr>
            </a:lvl4pPr>
            <a:lvl5pPr marL="2171700" indent="-342900">
              <a:buFont typeface="+mj-lt"/>
              <a:buAutoNum type="arabicPeriod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9147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236" y="658626"/>
            <a:ext cx="9879563" cy="494927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6973850" y="2195519"/>
            <a:ext cx="3318690" cy="3318690"/>
          </a:xfrm>
          <a:prstGeom prst="ellipse">
            <a:avLst/>
          </a:prstGeom>
          <a:noFill/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1574170" y="2195519"/>
            <a:ext cx="3318690" cy="3318690"/>
          </a:xfrm>
          <a:prstGeom prst="ellipse">
            <a:avLst/>
          </a:prstGeom>
          <a:noFill/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4274010" y="2195519"/>
            <a:ext cx="3318690" cy="3318690"/>
          </a:xfrm>
          <a:prstGeom prst="ellipse">
            <a:avLst/>
          </a:prstGeom>
          <a:noFill/>
          <a:ln w="50800">
            <a:solidFill>
              <a:srgbClr val="B3B3B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274010" y="2216577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574170" y="2222100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973850" y="2216681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1DEDCA-0881-FADB-AE21-E4541B0F8835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97D997-AF7E-670D-8860-4172ABE30C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0F3374-1FEF-0103-1D3F-5C7D0F5AA55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C420797-FCF4-492A-A828-CBC0DD9B33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780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236" y="658626"/>
            <a:ext cx="9879563" cy="49492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6973850" y="2195519"/>
            <a:ext cx="3318690" cy="3318690"/>
          </a:xfrm>
          <a:prstGeom prst="ellipse">
            <a:avLst/>
          </a:prstGeom>
          <a:noFill/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1574170" y="2195519"/>
            <a:ext cx="3318690" cy="3318690"/>
          </a:xfrm>
          <a:prstGeom prst="ellipse">
            <a:avLst/>
          </a:prstGeom>
          <a:noFill/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4274010" y="2195519"/>
            <a:ext cx="3318690" cy="3318690"/>
          </a:xfrm>
          <a:prstGeom prst="ellipse">
            <a:avLst/>
          </a:prstGeom>
          <a:noFill/>
          <a:ln w="50800">
            <a:solidFill>
              <a:srgbClr val="B3B3B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274010" y="2216577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574170" y="2222100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973850" y="2216681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8CA224-ABF9-182B-84D1-BF163C1A82F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BA6FDD-913D-E19D-CF90-9C314491638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8AF53A-E135-AF32-82C7-D72FF7B4B12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C420797-FCF4-492A-A828-CBC0DD9B33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301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DC44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4018145" y="1386020"/>
            <a:ext cx="4112166" cy="4112166"/>
          </a:xfrm>
          <a:prstGeom prst="ellipse">
            <a:avLst/>
          </a:prstGeom>
          <a:solidFill>
            <a:schemeClr val="bg1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73420" y="3859025"/>
            <a:ext cx="3638939" cy="494927"/>
          </a:xfrm>
        </p:spPr>
        <p:txBody>
          <a:bodyPr>
            <a:normAutofit/>
          </a:bodyPr>
          <a:lstStyle>
            <a:lvl1pPr algn="ctr"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5617028" y="2165323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Icon image</a:t>
            </a:r>
          </a:p>
        </p:txBody>
      </p:sp>
    </p:spTree>
    <p:extLst>
      <p:ext uri="{BB962C8B-B14F-4D97-AF65-F5344CB8AC3E}">
        <p14:creationId xmlns:p14="http://schemas.microsoft.com/office/powerpoint/2010/main" val="366079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7548" y="0"/>
            <a:ext cx="8442370" cy="6858000"/>
          </a:xfrm>
          <a:prstGeom prst="rect">
            <a:avLst/>
          </a:prstGeom>
        </p:spPr>
      </p:pic>
      <p:sp>
        <p:nvSpPr>
          <p:cNvPr id="39" name="Picture Placeholder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57955" y="-10632"/>
            <a:ext cx="6141447" cy="6876034"/>
          </a:xfrm>
          <a:custGeom>
            <a:avLst/>
            <a:gdLst>
              <a:gd name="connsiteX0" fmla="*/ 0 w 6137275"/>
              <a:gd name="connsiteY0" fmla="*/ 1534319 h 6858000"/>
              <a:gd name="connsiteX1" fmla="*/ 1534319 w 6137275"/>
              <a:gd name="connsiteY1" fmla="*/ 1534319 h 6858000"/>
              <a:gd name="connsiteX2" fmla="*/ 1534319 w 6137275"/>
              <a:gd name="connsiteY2" fmla="*/ 0 h 6858000"/>
              <a:gd name="connsiteX3" fmla="*/ 4602956 w 6137275"/>
              <a:gd name="connsiteY3" fmla="*/ 0 h 6858000"/>
              <a:gd name="connsiteX4" fmla="*/ 4602956 w 6137275"/>
              <a:gd name="connsiteY4" fmla="*/ 1534319 h 6858000"/>
              <a:gd name="connsiteX5" fmla="*/ 6137275 w 6137275"/>
              <a:gd name="connsiteY5" fmla="*/ 1534319 h 6858000"/>
              <a:gd name="connsiteX6" fmla="*/ 6137275 w 6137275"/>
              <a:gd name="connsiteY6" fmla="*/ 5323681 h 6858000"/>
              <a:gd name="connsiteX7" fmla="*/ 4602956 w 6137275"/>
              <a:gd name="connsiteY7" fmla="*/ 5323681 h 6858000"/>
              <a:gd name="connsiteX8" fmla="*/ 4602956 w 6137275"/>
              <a:gd name="connsiteY8" fmla="*/ 6858000 h 6858000"/>
              <a:gd name="connsiteX9" fmla="*/ 1534319 w 6137275"/>
              <a:gd name="connsiteY9" fmla="*/ 6858000 h 6858000"/>
              <a:gd name="connsiteX10" fmla="*/ 1534319 w 6137275"/>
              <a:gd name="connsiteY10" fmla="*/ 5323681 h 6858000"/>
              <a:gd name="connsiteX11" fmla="*/ 0 w 6137275"/>
              <a:gd name="connsiteY11" fmla="*/ 5323681 h 6858000"/>
              <a:gd name="connsiteX12" fmla="*/ 0 w 6137275"/>
              <a:gd name="connsiteY12" fmla="*/ 1534319 h 6858000"/>
              <a:gd name="connsiteX0" fmla="*/ 489098 w 6137275"/>
              <a:gd name="connsiteY0" fmla="*/ 715612 h 6858000"/>
              <a:gd name="connsiteX1" fmla="*/ 1534319 w 6137275"/>
              <a:gd name="connsiteY1" fmla="*/ 1534319 h 6858000"/>
              <a:gd name="connsiteX2" fmla="*/ 1534319 w 6137275"/>
              <a:gd name="connsiteY2" fmla="*/ 0 h 6858000"/>
              <a:gd name="connsiteX3" fmla="*/ 4602956 w 6137275"/>
              <a:gd name="connsiteY3" fmla="*/ 0 h 6858000"/>
              <a:gd name="connsiteX4" fmla="*/ 4602956 w 6137275"/>
              <a:gd name="connsiteY4" fmla="*/ 1534319 h 6858000"/>
              <a:gd name="connsiteX5" fmla="*/ 6137275 w 6137275"/>
              <a:gd name="connsiteY5" fmla="*/ 1534319 h 6858000"/>
              <a:gd name="connsiteX6" fmla="*/ 6137275 w 6137275"/>
              <a:gd name="connsiteY6" fmla="*/ 5323681 h 6858000"/>
              <a:gd name="connsiteX7" fmla="*/ 4602956 w 6137275"/>
              <a:gd name="connsiteY7" fmla="*/ 5323681 h 6858000"/>
              <a:gd name="connsiteX8" fmla="*/ 4602956 w 6137275"/>
              <a:gd name="connsiteY8" fmla="*/ 6858000 h 6858000"/>
              <a:gd name="connsiteX9" fmla="*/ 1534319 w 6137275"/>
              <a:gd name="connsiteY9" fmla="*/ 6858000 h 6858000"/>
              <a:gd name="connsiteX10" fmla="*/ 1534319 w 6137275"/>
              <a:gd name="connsiteY10" fmla="*/ 5323681 h 6858000"/>
              <a:gd name="connsiteX11" fmla="*/ 0 w 6137275"/>
              <a:gd name="connsiteY11" fmla="*/ 5323681 h 6858000"/>
              <a:gd name="connsiteX12" fmla="*/ 489098 w 6137275"/>
              <a:gd name="connsiteY12" fmla="*/ 715612 h 6858000"/>
              <a:gd name="connsiteX0" fmla="*/ 0 w 5648177"/>
              <a:gd name="connsiteY0" fmla="*/ 715612 h 6858000"/>
              <a:gd name="connsiteX1" fmla="*/ 1045221 w 5648177"/>
              <a:gd name="connsiteY1" fmla="*/ 1534319 h 6858000"/>
              <a:gd name="connsiteX2" fmla="*/ 1045221 w 5648177"/>
              <a:gd name="connsiteY2" fmla="*/ 0 h 6858000"/>
              <a:gd name="connsiteX3" fmla="*/ 4113858 w 5648177"/>
              <a:gd name="connsiteY3" fmla="*/ 0 h 6858000"/>
              <a:gd name="connsiteX4" fmla="*/ 4113858 w 5648177"/>
              <a:gd name="connsiteY4" fmla="*/ 1534319 h 6858000"/>
              <a:gd name="connsiteX5" fmla="*/ 5648177 w 5648177"/>
              <a:gd name="connsiteY5" fmla="*/ 1534319 h 6858000"/>
              <a:gd name="connsiteX6" fmla="*/ 5648177 w 5648177"/>
              <a:gd name="connsiteY6" fmla="*/ 5323681 h 6858000"/>
              <a:gd name="connsiteX7" fmla="*/ 4113858 w 5648177"/>
              <a:gd name="connsiteY7" fmla="*/ 5323681 h 6858000"/>
              <a:gd name="connsiteX8" fmla="*/ 4113858 w 5648177"/>
              <a:gd name="connsiteY8" fmla="*/ 6858000 h 6858000"/>
              <a:gd name="connsiteX9" fmla="*/ 1045221 w 5648177"/>
              <a:gd name="connsiteY9" fmla="*/ 6858000 h 6858000"/>
              <a:gd name="connsiteX10" fmla="*/ 1045221 w 5648177"/>
              <a:gd name="connsiteY10" fmla="*/ 5323681 h 6858000"/>
              <a:gd name="connsiteX11" fmla="*/ 10632 w 5648177"/>
              <a:gd name="connsiteY11" fmla="*/ 6131755 h 6858000"/>
              <a:gd name="connsiteX12" fmla="*/ 0 w 5648177"/>
              <a:gd name="connsiteY12" fmla="*/ 715612 h 6858000"/>
              <a:gd name="connsiteX0" fmla="*/ 485868 w 6134045"/>
              <a:gd name="connsiteY0" fmla="*/ 715612 h 6858000"/>
              <a:gd name="connsiteX1" fmla="*/ 1531089 w 6134045"/>
              <a:gd name="connsiteY1" fmla="*/ 1534319 h 6858000"/>
              <a:gd name="connsiteX2" fmla="*/ 1531089 w 6134045"/>
              <a:gd name="connsiteY2" fmla="*/ 0 h 6858000"/>
              <a:gd name="connsiteX3" fmla="*/ 4599726 w 6134045"/>
              <a:gd name="connsiteY3" fmla="*/ 0 h 6858000"/>
              <a:gd name="connsiteX4" fmla="*/ 4599726 w 6134045"/>
              <a:gd name="connsiteY4" fmla="*/ 1534319 h 6858000"/>
              <a:gd name="connsiteX5" fmla="*/ 6134045 w 6134045"/>
              <a:gd name="connsiteY5" fmla="*/ 1534319 h 6858000"/>
              <a:gd name="connsiteX6" fmla="*/ 6134045 w 6134045"/>
              <a:gd name="connsiteY6" fmla="*/ 5323681 h 6858000"/>
              <a:gd name="connsiteX7" fmla="*/ 4599726 w 6134045"/>
              <a:gd name="connsiteY7" fmla="*/ 5323681 h 6858000"/>
              <a:gd name="connsiteX8" fmla="*/ 4599726 w 6134045"/>
              <a:gd name="connsiteY8" fmla="*/ 6858000 h 6858000"/>
              <a:gd name="connsiteX9" fmla="*/ 1531089 w 6134045"/>
              <a:gd name="connsiteY9" fmla="*/ 6858000 h 6858000"/>
              <a:gd name="connsiteX10" fmla="*/ 0 w 6134045"/>
              <a:gd name="connsiteY10" fmla="*/ 6131755 h 6858000"/>
              <a:gd name="connsiteX11" fmla="*/ 496500 w 6134045"/>
              <a:gd name="connsiteY11" fmla="*/ 6131755 h 6858000"/>
              <a:gd name="connsiteX12" fmla="*/ 485868 w 6134045"/>
              <a:gd name="connsiteY12" fmla="*/ 715612 h 6858000"/>
              <a:gd name="connsiteX0" fmla="*/ 485868 w 6134045"/>
              <a:gd name="connsiteY0" fmla="*/ 715612 h 6858000"/>
              <a:gd name="connsiteX1" fmla="*/ 1531089 w 6134045"/>
              <a:gd name="connsiteY1" fmla="*/ 1534319 h 6858000"/>
              <a:gd name="connsiteX2" fmla="*/ 1531089 w 6134045"/>
              <a:gd name="connsiteY2" fmla="*/ 0 h 6858000"/>
              <a:gd name="connsiteX3" fmla="*/ 4599726 w 6134045"/>
              <a:gd name="connsiteY3" fmla="*/ 0 h 6858000"/>
              <a:gd name="connsiteX4" fmla="*/ 4599726 w 6134045"/>
              <a:gd name="connsiteY4" fmla="*/ 1534319 h 6858000"/>
              <a:gd name="connsiteX5" fmla="*/ 6134045 w 6134045"/>
              <a:gd name="connsiteY5" fmla="*/ 1534319 h 6858000"/>
              <a:gd name="connsiteX6" fmla="*/ 6134045 w 6134045"/>
              <a:gd name="connsiteY6" fmla="*/ 5323681 h 6858000"/>
              <a:gd name="connsiteX7" fmla="*/ 4599726 w 6134045"/>
              <a:gd name="connsiteY7" fmla="*/ 5323681 h 6858000"/>
              <a:gd name="connsiteX8" fmla="*/ 4599726 w 6134045"/>
              <a:gd name="connsiteY8" fmla="*/ 6858000 h 6858000"/>
              <a:gd name="connsiteX9" fmla="*/ 1 w 6134045"/>
              <a:gd name="connsiteY9" fmla="*/ 6858000 h 6858000"/>
              <a:gd name="connsiteX10" fmla="*/ 0 w 6134045"/>
              <a:gd name="connsiteY10" fmla="*/ 6131755 h 6858000"/>
              <a:gd name="connsiteX11" fmla="*/ 496500 w 6134045"/>
              <a:gd name="connsiteY11" fmla="*/ 6131755 h 6858000"/>
              <a:gd name="connsiteX12" fmla="*/ 485868 w 6134045"/>
              <a:gd name="connsiteY12" fmla="*/ 715612 h 6858000"/>
              <a:gd name="connsiteX0" fmla="*/ 496500 w 6144677"/>
              <a:gd name="connsiteY0" fmla="*/ 715612 h 6858000"/>
              <a:gd name="connsiteX1" fmla="*/ 0 w 6144677"/>
              <a:gd name="connsiteY1" fmla="*/ 715612 h 6858000"/>
              <a:gd name="connsiteX2" fmla="*/ 1541721 w 6144677"/>
              <a:gd name="connsiteY2" fmla="*/ 0 h 6858000"/>
              <a:gd name="connsiteX3" fmla="*/ 4610358 w 6144677"/>
              <a:gd name="connsiteY3" fmla="*/ 0 h 6858000"/>
              <a:gd name="connsiteX4" fmla="*/ 4610358 w 6144677"/>
              <a:gd name="connsiteY4" fmla="*/ 1534319 h 6858000"/>
              <a:gd name="connsiteX5" fmla="*/ 6144677 w 6144677"/>
              <a:gd name="connsiteY5" fmla="*/ 1534319 h 6858000"/>
              <a:gd name="connsiteX6" fmla="*/ 6144677 w 6144677"/>
              <a:gd name="connsiteY6" fmla="*/ 5323681 h 6858000"/>
              <a:gd name="connsiteX7" fmla="*/ 4610358 w 6144677"/>
              <a:gd name="connsiteY7" fmla="*/ 5323681 h 6858000"/>
              <a:gd name="connsiteX8" fmla="*/ 4610358 w 6144677"/>
              <a:gd name="connsiteY8" fmla="*/ 6858000 h 6858000"/>
              <a:gd name="connsiteX9" fmla="*/ 10633 w 6144677"/>
              <a:gd name="connsiteY9" fmla="*/ 6858000 h 6858000"/>
              <a:gd name="connsiteX10" fmla="*/ 10632 w 6144677"/>
              <a:gd name="connsiteY10" fmla="*/ 6131755 h 6858000"/>
              <a:gd name="connsiteX11" fmla="*/ 507132 w 6144677"/>
              <a:gd name="connsiteY11" fmla="*/ 6131755 h 6858000"/>
              <a:gd name="connsiteX12" fmla="*/ 496500 w 6144677"/>
              <a:gd name="connsiteY12" fmla="*/ 715612 h 6858000"/>
              <a:gd name="connsiteX0" fmla="*/ 496500 w 6144677"/>
              <a:gd name="connsiteY0" fmla="*/ 736877 h 6879265"/>
              <a:gd name="connsiteX1" fmla="*/ 0 w 6144677"/>
              <a:gd name="connsiteY1" fmla="*/ 736877 h 6879265"/>
              <a:gd name="connsiteX2" fmla="*/ 10633 w 6144677"/>
              <a:gd name="connsiteY2" fmla="*/ 0 h 6879265"/>
              <a:gd name="connsiteX3" fmla="*/ 4610358 w 6144677"/>
              <a:gd name="connsiteY3" fmla="*/ 21265 h 6879265"/>
              <a:gd name="connsiteX4" fmla="*/ 4610358 w 6144677"/>
              <a:gd name="connsiteY4" fmla="*/ 1555584 h 6879265"/>
              <a:gd name="connsiteX5" fmla="*/ 6144677 w 6144677"/>
              <a:gd name="connsiteY5" fmla="*/ 1555584 h 6879265"/>
              <a:gd name="connsiteX6" fmla="*/ 6144677 w 6144677"/>
              <a:gd name="connsiteY6" fmla="*/ 5344946 h 6879265"/>
              <a:gd name="connsiteX7" fmla="*/ 4610358 w 6144677"/>
              <a:gd name="connsiteY7" fmla="*/ 5344946 h 6879265"/>
              <a:gd name="connsiteX8" fmla="*/ 4610358 w 6144677"/>
              <a:gd name="connsiteY8" fmla="*/ 6879265 h 6879265"/>
              <a:gd name="connsiteX9" fmla="*/ 10633 w 6144677"/>
              <a:gd name="connsiteY9" fmla="*/ 6879265 h 6879265"/>
              <a:gd name="connsiteX10" fmla="*/ 10632 w 6144677"/>
              <a:gd name="connsiteY10" fmla="*/ 6153020 h 6879265"/>
              <a:gd name="connsiteX11" fmla="*/ 507132 w 6144677"/>
              <a:gd name="connsiteY11" fmla="*/ 6153020 h 6879265"/>
              <a:gd name="connsiteX12" fmla="*/ 496500 w 6144677"/>
              <a:gd name="connsiteY12" fmla="*/ 736877 h 6879265"/>
              <a:gd name="connsiteX0" fmla="*/ 496500 w 6144677"/>
              <a:gd name="connsiteY0" fmla="*/ 726244 h 6868632"/>
              <a:gd name="connsiteX1" fmla="*/ 0 w 6144677"/>
              <a:gd name="connsiteY1" fmla="*/ 726244 h 6868632"/>
              <a:gd name="connsiteX2" fmla="*/ 10633 w 6144677"/>
              <a:gd name="connsiteY2" fmla="*/ 0 h 6868632"/>
              <a:gd name="connsiteX3" fmla="*/ 4610358 w 6144677"/>
              <a:gd name="connsiteY3" fmla="*/ 10632 h 6868632"/>
              <a:gd name="connsiteX4" fmla="*/ 4610358 w 6144677"/>
              <a:gd name="connsiteY4" fmla="*/ 1544951 h 6868632"/>
              <a:gd name="connsiteX5" fmla="*/ 6144677 w 6144677"/>
              <a:gd name="connsiteY5" fmla="*/ 1544951 h 6868632"/>
              <a:gd name="connsiteX6" fmla="*/ 6144677 w 6144677"/>
              <a:gd name="connsiteY6" fmla="*/ 5334313 h 6868632"/>
              <a:gd name="connsiteX7" fmla="*/ 4610358 w 6144677"/>
              <a:gd name="connsiteY7" fmla="*/ 5334313 h 6868632"/>
              <a:gd name="connsiteX8" fmla="*/ 4610358 w 6144677"/>
              <a:gd name="connsiteY8" fmla="*/ 6868632 h 6868632"/>
              <a:gd name="connsiteX9" fmla="*/ 10633 w 6144677"/>
              <a:gd name="connsiteY9" fmla="*/ 6868632 h 6868632"/>
              <a:gd name="connsiteX10" fmla="*/ 10632 w 6144677"/>
              <a:gd name="connsiteY10" fmla="*/ 6142387 h 6868632"/>
              <a:gd name="connsiteX11" fmla="*/ 507132 w 6144677"/>
              <a:gd name="connsiteY11" fmla="*/ 6142387 h 6868632"/>
              <a:gd name="connsiteX12" fmla="*/ 496500 w 6144677"/>
              <a:gd name="connsiteY12" fmla="*/ 726244 h 6868632"/>
              <a:gd name="connsiteX0" fmla="*/ 485868 w 6134045"/>
              <a:gd name="connsiteY0" fmla="*/ 726244 h 6868632"/>
              <a:gd name="connsiteX1" fmla="*/ 10634 w 6134045"/>
              <a:gd name="connsiteY1" fmla="*/ 726244 h 6868632"/>
              <a:gd name="connsiteX2" fmla="*/ 1 w 6134045"/>
              <a:gd name="connsiteY2" fmla="*/ 0 h 6868632"/>
              <a:gd name="connsiteX3" fmla="*/ 4599726 w 6134045"/>
              <a:gd name="connsiteY3" fmla="*/ 10632 h 6868632"/>
              <a:gd name="connsiteX4" fmla="*/ 4599726 w 6134045"/>
              <a:gd name="connsiteY4" fmla="*/ 1544951 h 6868632"/>
              <a:gd name="connsiteX5" fmla="*/ 6134045 w 6134045"/>
              <a:gd name="connsiteY5" fmla="*/ 1544951 h 6868632"/>
              <a:gd name="connsiteX6" fmla="*/ 6134045 w 6134045"/>
              <a:gd name="connsiteY6" fmla="*/ 5334313 h 6868632"/>
              <a:gd name="connsiteX7" fmla="*/ 4599726 w 6134045"/>
              <a:gd name="connsiteY7" fmla="*/ 5334313 h 6868632"/>
              <a:gd name="connsiteX8" fmla="*/ 4599726 w 6134045"/>
              <a:gd name="connsiteY8" fmla="*/ 6868632 h 6868632"/>
              <a:gd name="connsiteX9" fmla="*/ 1 w 6134045"/>
              <a:gd name="connsiteY9" fmla="*/ 6868632 h 6868632"/>
              <a:gd name="connsiteX10" fmla="*/ 0 w 6134045"/>
              <a:gd name="connsiteY10" fmla="*/ 6142387 h 6868632"/>
              <a:gd name="connsiteX11" fmla="*/ 496500 w 6134045"/>
              <a:gd name="connsiteY11" fmla="*/ 6142387 h 6868632"/>
              <a:gd name="connsiteX12" fmla="*/ 485868 w 6134045"/>
              <a:gd name="connsiteY12" fmla="*/ 726244 h 6868632"/>
              <a:gd name="connsiteX0" fmla="*/ 485868 w 6134045"/>
              <a:gd name="connsiteY0" fmla="*/ 726244 h 6868632"/>
              <a:gd name="connsiteX1" fmla="*/ 2 w 6134045"/>
              <a:gd name="connsiteY1" fmla="*/ 726244 h 6868632"/>
              <a:gd name="connsiteX2" fmla="*/ 1 w 6134045"/>
              <a:gd name="connsiteY2" fmla="*/ 0 h 6868632"/>
              <a:gd name="connsiteX3" fmla="*/ 4599726 w 6134045"/>
              <a:gd name="connsiteY3" fmla="*/ 10632 h 6868632"/>
              <a:gd name="connsiteX4" fmla="*/ 4599726 w 6134045"/>
              <a:gd name="connsiteY4" fmla="*/ 1544951 h 6868632"/>
              <a:gd name="connsiteX5" fmla="*/ 6134045 w 6134045"/>
              <a:gd name="connsiteY5" fmla="*/ 1544951 h 6868632"/>
              <a:gd name="connsiteX6" fmla="*/ 6134045 w 6134045"/>
              <a:gd name="connsiteY6" fmla="*/ 5334313 h 6868632"/>
              <a:gd name="connsiteX7" fmla="*/ 4599726 w 6134045"/>
              <a:gd name="connsiteY7" fmla="*/ 5334313 h 6868632"/>
              <a:gd name="connsiteX8" fmla="*/ 4599726 w 6134045"/>
              <a:gd name="connsiteY8" fmla="*/ 6868632 h 6868632"/>
              <a:gd name="connsiteX9" fmla="*/ 1 w 6134045"/>
              <a:gd name="connsiteY9" fmla="*/ 6868632 h 6868632"/>
              <a:gd name="connsiteX10" fmla="*/ 0 w 6134045"/>
              <a:gd name="connsiteY10" fmla="*/ 6142387 h 6868632"/>
              <a:gd name="connsiteX11" fmla="*/ 496500 w 6134045"/>
              <a:gd name="connsiteY11" fmla="*/ 6142387 h 6868632"/>
              <a:gd name="connsiteX12" fmla="*/ 485868 w 6134045"/>
              <a:gd name="connsiteY12" fmla="*/ 726244 h 6868632"/>
              <a:gd name="connsiteX0" fmla="*/ 485868 w 6141447"/>
              <a:gd name="connsiteY0" fmla="*/ 726244 h 6868632"/>
              <a:gd name="connsiteX1" fmla="*/ 2 w 6141447"/>
              <a:gd name="connsiteY1" fmla="*/ 726244 h 6868632"/>
              <a:gd name="connsiteX2" fmla="*/ 1 w 6141447"/>
              <a:gd name="connsiteY2" fmla="*/ 0 h 6868632"/>
              <a:gd name="connsiteX3" fmla="*/ 4599726 w 6141447"/>
              <a:gd name="connsiteY3" fmla="*/ 10632 h 6868632"/>
              <a:gd name="connsiteX4" fmla="*/ 6141447 w 6141447"/>
              <a:gd name="connsiteY4" fmla="*/ 24495 h 6868632"/>
              <a:gd name="connsiteX5" fmla="*/ 6134045 w 6141447"/>
              <a:gd name="connsiteY5" fmla="*/ 1544951 h 6868632"/>
              <a:gd name="connsiteX6" fmla="*/ 6134045 w 6141447"/>
              <a:gd name="connsiteY6" fmla="*/ 5334313 h 6868632"/>
              <a:gd name="connsiteX7" fmla="*/ 4599726 w 6141447"/>
              <a:gd name="connsiteY7" fmla="*/ 5334313 h 6868632"/>
              <a:gd name="connsiteX8" fmla="*/ 4599726 w 6141447"/>
              <a:gd name="connsiteY8" fmla="*/ 6868632 h 6868632"/>
              <a:gd name="connsiteX9" fmla="*/ 1 w 6141447"/>
              <a:gd name="connsiteY9" fmla="*/ 6868632 h 6868632"/>
              <a:gd name="connsiteX10" fmla="*/ 0 w 6141447"/>
              <a:gd name="connsiteY10" fmla="*/ 6142387 h 6868632"/>
              <a:gd name="connsiteX11" fmla="*/ 496500 w 6141447"/>
              <a:gd name="connsiteY11" fmla="*/ 6142387 h 6868632"/>
              <a:gd name="connsiteX12" fmla="*/ 485868 w 6141447"/>
              <a:gd name="connsiteY12" fmla="*/ 726244 h 6868632"/>
              <a:gd name="connsiteX0" fmla="*/ 485868 w 6141447"/>
              <a:gd name="connsiteY0" fmla="*/ 726244 h 6876034"/>
              <a:gd name="connsiteX1" fmla="*/ 2 w 6141447"/>
              <a:gd name="connsiteY1" fmla="*/ 726244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496500 w 6141447"/>
              <a:gd name="connsiteY11" fmla="*/ 6142387 h 6876034"/>
              <a:gd name="connsiteX12" fmla="*/ 485868 w 6141447"/>
              <a:gd name="connsiteY12" fmla="*/ 726244 h 6876034"/>
              <a:gd name="connsiteX0" fmla="*/ 858007 w 6141447"/>
              <a:gd name="connsiteY0" fmla="*/ 726244 h 6876034"/>
              <a:gd name="connsiteX1" fmla="*/ 2 w 6141447"/>
              <a:gd name="connsiteY1" fmla="*/ 726244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496500 w 6141447"/>
              <a:gd name="connsiteY11" fmla="*/ 6142387 h 6876034"/>
              <a:gd name="connsiteX12" fmla="*/ 858007 w 6141447"/>
              <a:gd name="connsiteY12" fmla="*/ 726244 h 6876034"/>
              <a:gd name="connsiteX0" fmla="*/ 858007 w 6141447"/>
              <a:gd name="connsiteY0" fmla="*/ 726244 h 6876034"/>
              <a:gd name="connsiteX1" fmla="*/ 2 w 6141447"/>
              <a:gd name="connsiteY1" fmla="*/ 726244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58007 w 6141447"/>
              <a:gd name="connsiteY12" fmla="*/ 726244 h 6876034"/>
              <a:gd name="connsiteX0" fmla="*/ 858007 w 6141447"/>
              <a:gd name="connsiteY0" fmla="*/ 726244 h 6876034"/>
              <a:gd name="connsiteX1" fmla="*/ 2 w 6141447"/>
              <a:gd name="connsiteY1" fmla="*/ 734953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58007 w 6141447"/>
              <a:gd name="connsiteY12" fmla="*/ 726244 h 6876034"/>
              <a:gd name="connsiteX0" fmla="*/ 858007 w 6141447"/>
              <a:gd name="connsiteY0" fmla="*/ 734953 h 6876034"/>
              <a:gd name="connsiteX1" fmla="*/ 2 w 6141447"/>
              <a:gd name="connsiteY1" fmla="*/ 734953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58007 w 6141447"/>
              <a:gd name="connsiteY12" fmla="*/ 734953 h 6876034"/>
              <a:gd name="connsiteX0" fmla="*/ 849299 w 6141447"/>
              <a:gd name="connsiteY0" fmla="*/ 734953 h 6876034"/>
              <a:gd name="connsiteX1" fmla="*/ 2 w 6141447"/>
              <a:gd name="connsiteY1" fmla="*/ 734953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49299 w 6141447"/>
              <a:gd name="connsiteY12" fmla="*/ 734953 h 687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41447" h="6876034">
                <a:moveTo>
                  <a:pt x="849299" y="734953"/>
                </a:moveTo>
                <a:lnTo>
                  <a:pt x="2" y="734953"/>
                </a:lnTo>
                <a:cubicBezTo>
                  <a:pt x="2" y="492872"/>
                  <a:pt x="1" y="242081"/>
                  <a:pt x="1" y="0"/>
                </a:cubicBezTo>
                <a:lnTo>
                  <a:pt x="4599726" y="10632"/>
                </a:lnTo>
                <a:lnTo>
                  <a:pt x="6141447" y="24495"/>
                </a:lnTo>
                <a:cubicBezTo>
                  <a:pt x="6138980" y="531314"/>
                  <a:pt x="6136512" y="1038132"/>
                  <a:pt x="6134045" y="1544951"/>
                </a:cubicBezTo>
                <a:lnTo>
                  <a:pt x="6134045" y="5334313"/>
                </a:lnTo>
                <a:cubicBezTo>
                  <a:pt x="6136512" y="5848220"/>
                  <a:pt x="6138980" y="6362127"/>
                  <a:pt x="6141447" y="6876034"/>
                </a:cubicBezTo>
                <a:lnTo>
                  <a:pt x="4599726" y="6868632"/>
                </a:lnTo>
                <a:lnTo>
                  <a:pt x="1" y="6868632"/>
                </a:lnTo>
                <a:cubicBezTo>
                  <a:pt x="1" y="6626550"/>
                  <a:pt x="0" y="6384469"/>
                  <a:pt x="0" y="6142387"/>
                </a:cubicBezTo>
                <a:lnTo>
                  <a:pt x="847374" y="6142387"/>
                </a:lnTo>
                <a:cubicBezTo>
                  <a:pt x="850918" y="4337006"/>
                  <a:pt x="845755" y="2540334"/>
                  <a:pt x="849299" y="734953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483326" y="0"/>
            <a:ext cx="4572002" cy="6858000"/>
            <a:chOff x="0" y="0"/>
            <a:chExt cx="4572002" cy="6858000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457200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v</a:t>
              </a: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9988"/>
            <a:stretch>
              <a:fillRect/>
            </a:stretch>
          </p:blipFill>
          <p:spPr>
            <a:xfrm>
              <a:off x="0" y="0"/>
              <a:ext cx="4572001" cy="6858000"/>
            </a:xfrm>
            <a:custGeom>
              <a:avLst/>
              <a:gdLst>
                <a:gd name="connsiteX0" fmla="*/ 0 w 4572001"/>
                <a:gd name="connsiteY0" fmla="*/ 0 h 6858000"/>
                <a:gd name="connsiteX1" fmla="*/ 4572001 w 4572001"/>
                <a:gd name="connsiteY1" fmla="*/ 0 h 6858000"/>
                <a:gd name="connsiteX2" fmla="*/ 4572001 w 4572001"/>
                <a:gd name="connsiteY2" fmla="*/ 6858000 h 6858000"/>
                <a:gd name="connsiteX3" fmla="*/ 0 w 457200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1" h="6858000">
                  <a:moveTo>
                    <a:pt x="0" y="0"/>
                  </a:moveTo>
                  <a:lnTo>
                    <a:pt x="4572001" y="0"/>
                  </a:lnTo>
                  <a:lnTo>
                    <a:pt x="4572001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grpSp>
        <p:nvGrpSpPr>
          <p:cNvPr id="43" name="Group 42"/>
          <p:cNvGrpSpPr/>
          <p:nvPr userDrawn="1"/>
        </p:nvGrpSpPr>
        <p:grpSpPr>
          <a:xfrm>
            <a:off x="0" y="0"/>
            <a:ext cx="4572002" cy="6858000"/>
            <a:chOff x="0" y="0"/>
            <a:chExt cx="4572002" cy="6858000"/>
          </a:xfrm>
        </p:grpSpPr>
        <p:sp>
          <p:nvSpPr>
            <p:cNvPr id="44" name="Rectangle 43"/>
            <p:cNvSpPr/>
            <p:nvPr/>
          </p:nvSpPr>
          <p:spPr>
            <a:xfrm>
              <a:off x="0" y="0"/>
              <a:ext cx="457200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v</a:t>
              </a: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9988"/>
            <a:stretch>
              <a:fillRect/>
            </a:stretch>
          </p:blipFill>
          <p:spPr>
            <a:xfrm>
              <a:off x="0" y="0"/>
              <a:ext cx="4572001" cy="6858000"/>
            </a:xfrm>
            <a:custGeom>
              <a:avLst/>
              <a:gdLst>
                <a:gd name="connsiteX0" fmla="*/ 0 w 4572001"/>
                <a:gd name="connsiteY0" fmla="*/ 0 h 6858000"/>
                <a:gd name="connsiteX1" fmla="*/ 4572001 w 4572001"/>
                <a:gd name="connsiteY1" fmla="*/ 0 h 6858000"/>
                <a:gd name="connsiteX2" fmla="*/ 4572001 w 4572001"/>
                <a:gd name="connsiteY2" fmla="*/ 6858000 h 6858000"/>
                <a:gd name="connsiteX3" fmla="*/ 0 w 457200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1" h="6858000">
                  <a:moveTo>
                    <a:pt x="0" y="0"/>
                  </a:moveTo>
                  <a:lnTo>
                    <a:pt x="4572001" y="0"/>
                  </a:lnTo>
                  <a:lnTo>
                    <a:pt x="4572001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sp>
        <p:nvSpPr>
          <p:cNvPr id="46" name="Rectangle 45"/>
          <p:cNvSpPr/>
          <p:nvPr userDrawn="1"/>
        </p:nvSpPr>
        <p:spPr>
          <a:xfrm>
            <a:off x="1031358" y="723900"/>
            <a:ext cx="5879805" cy="54102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 </a:t>
            </a:r>
          </a:p>
        </p:txBody>
      </p:sp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1818168" y="1300438"/>
            <a:ext cx="4391246" cy="1046987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7" name="Oval 46"/>
          <p:cNvSpPr>
            <a:spLocks noChangeAspect="1"/>
          </p:cNvSpPr>
          <p:nvPr userDrawn="1"/>
        </p:nvSpPr>
        <p:spPr>
          <a:xfrm>
            <a:off x="659170" y="1153553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4405"/>
              </a:solidFill>
            </a:endParaRPr>
          </a:p>
        </p:txBody>
      </p:sp>
      <p:sp>
        <p:nvSpPr>
          <p:cNvPr id="52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804876" y="1294946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48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18168" y="2519265"/>
            <a:ext cx="4391246" cy="3442996"/>
          </a:xfrm>
        </p:spPr>
        <p:txBody>
          <a:bodyPr anchor="t" anchorCtr="0">
            <a:norm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56FECA-97B2-6C2A-4079-A3137C828B8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5BB511-9B76-CF1C-E5F0-C8BC22FA700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1F662-A7F9-C871-E5F5-403FFCD4EF9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C420797-FCF4-492A-A828-CBC0DD9B33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057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7548" y="0"/>
            <a:ext cx="8442370" cy="6858000"/>
          </a:xfrm>
          <a:prstGeom prst="rect">
            <a:avLst/>
          </a:prstGeom>
        </p:spPr>
      </p:pic>
      <p:grpSp>
        <p:nvGrpSpPr>
          <p:cNvPr id="40" name="Group 39"/>
          <p:cNvGrpSpPr/>
          <p:nvPr userDrawn="1"/>
        </p:nvGrpSpPr>
        <p:grpSpPr>
          <a:xfrm>
            <a:off x="1483326" y="0"/>
            <a:ext cx="4572002" cy="6858000"/>
            <a:chOff x="0" y="0"/>
            <a:chExt cx="4572002" cy="6858000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457200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v</a:t>
              </a: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9988"/>
            <a:stretch>
              <a:fillRect/>
            </a:stretch>
          </p:blipFill>
          <p:spPr>
            <a:xfrm>
              <a:off x="0" y="0"/>
              <a:ext cx="4572001" cy="6858000"/>
            </a:xfrm>
            <a:custGeom>
              <a:avLst/>
              <a:gdLst>
                <a:gd name="connsiteX0" fmla="*/ 0 w 4572001"/>
                <a:gd name="connsiteY0" fmla="*/ 0 h 6858000"/>
                <a:gd name="connsiteX1" fmla="*/ 4572001 w 4572001"/>
                <a:gd name="connsiteY1" fmla="*/ 0 h 6858000"/>
                <a:gd name="connsiteX2" fmla="*/ 4572001 w 4572001"/>
                <a:gd name="connsiteY2" fmla="*/ 6858000 h 6858000"/>
                <a:gd name="connsiteX3" fmla="*/ 0 w 457200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1" h="6858000">
                  <a:moveTo>
                    <a:pt x="0" y="0"/>
                  </a:moveTo>
                  <a:lnTo>
                    <a:pt x="4572001" y="0"/>
                  </a:lnTo>
                  <a:lnTo>
                    <a:pt x="4572001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grpSp>
        <p:nvGrpSpPr>
          <p:cNvPr id="43" name="Group 42"/>
          <p:cNvGrpSpPr/>
          <p:nvPr userDrawn="1"/>
        </p:nvGrpSpPr>
        <p:grpSpPr>
          <a:xfrm>
            <a:off x="0" y="0"/>
            <a:ext cx="4572002" cy="6858000"/>
            <a:chOff x="0" y="0"/>
            <a:chExt cx="4572002" cy="6858000"/>
          </a:xfrm>
        </p:grpSpPr>
        <p:sp>
          <p:nvSpPr>
            <p:cNvPr id="44" name="Rectangle 43"/>
            <p:cNvSpPr/>
            <p:nvPr/>
          </p:nvSpPr>
          <p:spPr>
            <a:xfrm>
              <a:off x="0" y="0"/>
              <a:ext cx="457200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v</a:t>
              </a: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9988"/>
            <a:stretch>
              <a:fillRect/>
            </a:stretch>
          </p:blipFill>
          <p:spPr>
            <a:xfrm>
              <a:off x="0" y="0"/>
              <a:ext cx="4572001" cy="6858000"/>
            </a:xfrm>
            <a:custGeom>
              <a:avLst/>
              <a:gdLst>
                <a:gd name="connsiteX0" fmla="*/ 0 w 4572001"/>
                <a:gd name="connsiteY0" fmla="*/ 0 h 6858000"/>
                <a:gd name="connsiteX1" fmla="*/ 4572001 w 4572001"/>
                <a:gd name="connsiteY1" fmla="*/ 0 h 6858000"/>
                <a:gd name="connsiteX2" fmla="*/ 4572001 w 4572001"/>
                <a:gd name="connsiteY2" fmla="*/ 6858000 h 6858000"/>
                <a:gd name="connsiteX3" fmla="*/ 0 w 457200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1" h="6858000">
                  <a:moveTo>
                    <a:pt x="0" y="0"/>
                  </a:moveTo>
                  <a:lnTo>
                    <a:pt x="4572001" y="0"/>
                  </a:lnTo>
                  <a:lnTo>
                    <a:pt x="4572001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sp>
        <p:nvSpPr>
          <p:cNvPr id="46" name="Rectangle 45"/>
          <p:cNvSpPr/>
          <p:nvPr userDrawn="1"/>
        </p:nvSpPr>
        <p:spPr>
          <a:xfrm>
            <a:off x="1031358" y="723900"/>
            <a:ext cx="5879805" cy="541020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 </a:t>
            </a:r>
          </a:p>
        </p:txBody>
      </p:sp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1818168" y="1300438"/>
            <a:ext cx="4391246" cy="104698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7" name="Oval 46"/>
          <p:cNvSpPr>
            <a:spLocks noChangeAspect="1"/>
          </p:cNvSpPr>
          <p:nvPr userDrawn="1"/>
        </p:nvSpPr>
        <p:spPr>
          <a:xfrm>
            <a:off x="659170" y="1153553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4405"/>
              </a:solidFill>
            </a:endParaRPr>
          </a:p>
        </p:txBody>
      </p:sp>
      <p:sp>
        <p:nvSpPr>
          <p:cNvPr id="52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804876" y="1294946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48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18168" y="2519265"/>
            <a:ext cx="4391246" cy="3442996"/>
          </a:xfrm>
        </p:spPr>
        <p:txBody>
          <a:bodyPr anchor="t" anchorCtr="0">
            <a:norm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Picture Placeholder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57955" y="-10632"/>
            <a:ext cx="6141447" cy="6876034"/>
          </a:xfrm>
          <a:custGeom>
            <a:avLst/>
            <a:gdLst>
              <a:gd name="connsiteX0" fmla="*/ 0 w 6137275"/>
              <a:gd name="connsiteY0" fmla="*/ 1534319 h 6858000"/>
              <a:gd name="connsiteX1" fmla="*/ 1534319 w 6137275"/>
              <a:gd name="connsiteY1" fmla="*/ 1534319 h 6858000"/>
              <a:gd name="connsiteX2" fmla="*/ 1534319 w 6137275"/>
              <a:gd name="connsiteY2" fmla="*/ 0 h 6858000"/>
              <a:gd name="connsiteX3" fmla="*/ 4602956 w 6137275"/>
              <a:gd name="connsiteY3" fmla="*/ 0 h 6858000"/>
              <a:gd name="connsiteX4" fmla="*/ 4602956 w 6137275"/>
              <a:gd name="connsiteY4" fmla="*/ 1534319 h 6858000"/>
              <a:gd name="connsiteX5" fmla="*/ 6137275 w 6137275"/>
              <a:gd name="connsiteY5" fmla="*/ 1534319 h 6858000"/>
              <a:gd name="connsiteX6" fmla="*/ 6137275 w 6137275"/>
              <a:gd name="connsiteY6" fmla="*/ 5323681 h 6858000"/>
              <a:gd name="connsiteX7" fmla="*/ 4602956 w 6137275"/>
              <a:gd name="connsiteY7" fmla="*/ 5323681 h 6858000"/>
              <a:gd name="connsiteX8" fmla="*/ 4602956 w 6137275"/>
              <a:gd name="connsiteY8" fmla="*/ 6858000 h 6858000"/>
              <a:gd name="connsiteX9" fmla="*/ 1534319 w 6137275"/>
              <a:gd name="connsiteY9" fmla="*/ 6858000 h 6858000"/>
              <a:gd name="connsiteX10" fmla="*/ 1534319 w 6137275"/>
              <a:gd name="connsiteY10" fmla="*/ 5323681 h 6858000"/>
              <a:gd name="connsiteX11" fmla="*/ 0 w 6137275"/>
              <a:gd name="connsiteY11" fmla="*/ 5323681 h 6858000"/>
              <a:gd name="connsiteX12" fmla="*/ 0 w 6137275"/>
              <a:gd name="connsiteY12" fmla="*/ 1534319 h 6858000"/>
              <a:gd name="connsiteX0" fmla="*/ 489098 w 6137275"/>
              <a:gd name="connsiteY0" fmla="*/ 715612 h 6858000"/>
              <a:gd name="connsiteX1" fmla="*/ 1534319 w 6137275"/>
              <a:gd name="connsiteY1" fmla="*/ 1534319 h 6858000"/>
              <a:gd name="connsiteX2" fmla="*/ 1534319 w 6137275"/>
              <a:gd name="connsiteY2" fmla="*/ 0 h 6858000"/>
              <a:gd name="connsiteX3" fmla="*/ 4602956 w 6137275"/>
              <a:gd name="connsiteY3" fmla="*/ 0 h 6858000"/>
              <a:gd name="connsiteX4" fmla="*/ 4602956 w 6137275"/>
              <a:gd name="connsiteY4" fmla="*/ 1534319 h 6858000"/>
              <a:gd name="connsiteX5" fmla="*/ 6137275 w 6137275"/>
              <a:gd name="connsiteY5" fmla="*/ 1534319 h 6858000"/>
              <a:gd name="connsiteX6" fmla="*/ 6137275 w 6137275"/>
              <a:gd name="connsiteY6" fmla="*/ 5323681 h 6858000"/>
              <a:gd name="connsiteX7" fmla="*/ 4602956 w 6137275"/>
              <a:gd name="connsiteY7" fmla="*/ 5323681 h 6858000"/>
              <a:gd name="connsiteX8" fmla="*/ 4602956 w 6137275"/>
              <a:gd name="connsiteY8" fmla="*/ 6858000 h 6858000"/>
              <a:gd name="connsiteX9" fmla="*/ 1534319 w 6137275"/>
              <a:gd name="connsiteY9" fmla="*/ 6858000 h 6858000"/>
              <a:gd name="connsiteX10" fmla="*/ 1534319 w 6137275"/>
              <a:gd name="connsiteY10" fmla="*/ 5323681 h 6858000"/>
              <a:gd name="connsiteX11" fmla="*/ 0 w 6137275"/>
              <a:gd name="connsiteY11" fmla="*/ 5323681 h 6858000"/>
              <a:gd name="connsiteX12" fmla="*/ 489098 w 6137275"/>
              <a:gd name="connsiteY12" fmla="*/ 715612 h 6858000"/>
              <a:gd name="connsiteX0" fmla="*/ 0 w 5648177"/>
              <a:gd name="connsiteY0" fmla="*/ 715612 h 6858000"/>
              <a:gd name="connsiteX1" fmla="*/ 1045221 w 5648177"/>
              <a:gd name="connsiteY1" fmla="*/ 1534319 h 6858000"/>
              <a:gd name="connsiteX2" fmla="*/ 1045221 w 5648177"/>
              <a:gd name="connsiteY2" fmla="*/ 0 h 6858000"/>
              <a:gd name="connsiteX3" fmla="*/ 4113858 w 5648177"/>
              <a:gd name="connsiteY3" fmla="*/ 0 h 6858000"/>
              <a:gd name="connsiteX4" fmla="*/ 4113858 w 5648177"/>
              <a:gd name="connsiteY4" fmla="*/ 1534319 h 6858000"/>
              <a:gd name="connsiteX5" fmla="*/ 5648177 w 5648177"/>
              <a:gd name="connsiteY5" fmla="*/ 1534319 h 6858000"/>
              <a:gd name="connsiteX6" fmla="*/ 5648177 w 5648177"/>
              <a:gd name="connsiteY6" fmla="*/ 5323681 h 6858000"/>
              <a:gd name="connsiteX7" fmla="*/ 4113858 w 5648177"/>
              <a:gd name="connsiteY7" fmla="*/ 5323681 h 6858000"/>
              <a:gd name="connsiteX8" fmla="*/ 4113858 w 5648177"/>
              <a:gd name="connsiteY8" fmla="*/ 6858000 h 6858000"/>
              <a:gd name="connsiteX9" fmla="*/ 1045221 w 5648177"/>
              <a:gd name="connsiteY9" fmla="*/ 6858000 h 6858000"/>
              <a:gd name="connsiteX10" fmla="*/ 1045221 w 5648177"/>
              <a:gd name="connsiteY10" fmla="*/ 5323681 h 6858000"/>
              <a:gd name="connsiteX11" fmla="*/ 10632 w 5648177"/>
              <a:gd name="connsiteY11" fmla="*/ 6131755 h 6858000"/>
              <a:gd name="connsiteX12" fmla="*/ 0 w 5648177"/>
              <a:gd name="connsiteY12" fmla="*/ 715612 h 6858000"/>
              <a:gd name="connsiteX0" fmla="*/ 485868 w 6134045"/>
              <a:gd name="connsiteY0" fmla="*/ 715612 h 6858000"/>
              <a:gd name="connsiteX1" fmla="*/ 1531089 w 6134045"/>
              <a:gd name="connsiteY1" fmla="*/ 1534319 h 6858000"/>
              <a:gd name="connsiteX2" fmla="*/ 1531089 w 6134045"/>
              <a:gd name="connsiteY2" fmla="*/ 0 h 6858000"/>
              <a:gd name="connsiteX3" fmla="*/ 4599726 w 6134045"/>
              <a:gd name="connsiteY3" fmla="*/ 0 h 6858000"/>
              <a:gd name="connsiteX4" fmla="*/ 4599726 w 6134045"/>
              <a:gd name="connsiteY4" fmla="*/ 1534319 h 6858000"/>
              <a:gd name="connsiteX5" fmla="*/ 6134045 w 6134045"/>
              <a:gd name="connsiteY5" fmla="*/ 1534319 h 6858000"/>
              <a:gd name="connsiteX6" fmla="*/ 6134045 w 6134045"/>
              <a:gd name="connsiteY6" fmla="*/ 5323681 h 6858000"/>
              <a:gd name="connsiteX7" fmla="*/ 4599726 w 6134045"/>
              <a:gd name="connsiteY7" fmla="*/ 5323681 h 6858000"/>
              <a:gd name="connsiteX8" fmla="*/ 4599726 w 6134045"/>
              <a:gd name="connsiteY8" fmla="*/ 6858000 h 6858000"/>
              <a:gd name="connsiteX9" fmla="*/ 1531089 w 6134045"/>
              <a:gd name="connsiteY9" fmla="*/ 6858000 h 6858000"/>
              <a:gd name="connsiteX10" fmla="*/ 0 w 6134045"/>
              <a:gd name="connsiteY10" fmla="*/ 6131755 h 6858000"/>
              <a:gd name="connsiteX11" fmla="*/ 496500 w 6134045"/>
              <a:gd name="connsiteY11" fmla="*/ 6131755 h 6858000"/>
              <a:gd name="connsiteX12" fmla="*/ 485868 w 6134045"/>
              <a:gd name="connsiteY12" fmla="*/ 715612 h 6858000"/>
              <a:gd name="connsiteX0" fmla="*/ 485868 w 6134045"/>
              <a:gd name="connsiteY0" fmla="*/ 715612 h 6858000"/>
              <a:gd name="connsiteX1" fmla="*/ 1531089 w 6134045"/>
              <a:gd name="connsiteY1" fmla="*/ 1534319 h 6858000"/>
              <a:gd name="connsiteX2" fmla="*/ 1531089 w 6134045"/>
              <a:gd name="connsiteY2" fmla="*/ 0 h 6858000"/>
              <a:gd name="connsiteX3" fmla="*/ 4599726 w 6134045"/>
              <a:gd name="connsiteY3" fmla="*/ 0 h 6858000"/>
              <a:gd name="connsiteX4" fmla="*/ 4599726 w 6134045"/>
              <a:gd name="connsiteY4" fmla="*/ 1534319 h 6858000"/>
              <a:gd name="connsiteX5" fmla="*/ 6134045 w 6134045"/>
              <a:gd name="connsiteY5" fmla="*/ 1534319 h 6858000"/>
              <a:gd name="connsiteX6" fmla="*/ 6134045 w 6134045"/>
              <a:gd name="connsiteY6" fmla="*/ 5323681 h 6858000"/>
              <a:gd name="connsiteX7" fmla="*/ 4599726 w 6134045"/>
              <a:gd name="connsiteY7" fmla="*/ 5323681 h 6858000"/>
              <a:gd name="connsiteX8" fmla="*/ 4599726 w 6134045"/>
              <a:gd name="connsiteY8" fmla="*/ 6858000 h 6858000"/>
              <a:gd name="connsiteX9" fmla="*/ 1 w 6134045"/>
              <a:gd name="connsiteY9" fmla="*/ 6858000 h 6858000"/>
              <a:gd name="connsiteX10" fmla="*/ 0 w 6134045"/>
              <a:gd name="connsiteY10" fmla="*/ 6131755 h 6858000"/>
              <a:gd name="connsiteX11" fmla="*/ 496500 w 6134045"/>
              <a:gd name="connsiteY11" fmla="*/ 6131755 h 6858000"/>
              <a:gd name="connsiteX12" fmla="*/ 485868 w 6134045"/>
              <a:gd name="connsiteY12" fmla="*/ 715612 h 6858000"/>
              <a:gd name="connsiteX0" fmla="*/ 496500 w 6144677"/>
              <a:gd name="connsiteY0" fmla="*/ 715612 h 6858000"/>
              <a:gd name="connsiteX1" fmla="*/ 0 w 6144677"/>
              <a:gd name="connsiteY1" fmla="*/ 715612 h 6858000"/>
              <a:gd name="connsiteX2" fmla="*/ 1541721 w 6144677"/>
              <a:gd name="connsiteY2" fmla="*/ 0 h 6858000"/>
              <a:gd name="connsiteX3" fmla="*/ 4610358 w 6144677"/>
              <a:gd name="connsiteY3" fmla="*/ 0 h 6858000"/>
              <a:gd name="connsiteX4" fmla="*/ 4610358 w 6144677"/>
              <a:gd name="connsiteY4" fmla="*/ 1534319 h 6858000"/>
              <a:gd name="connsiteX5" fmla="*/ 6144677 w 6144677"/>
              <a:gd name="connsiteY5" fmla="*/ 1534319 h 6858000"/>
              <a:gd name="connsiteX6" fmla="*/ 6144677 w 6144677"/>
              <a:gd name="connsiteY6" fmla="*/ 5323681 h 6858000"/>
              <a:gd name="connsiteX7" fmla="*/ 4610358 w 6144677"/>
              <a:gd name="connsiteY7" fmla="*/ 5323681 h 6858000"/>
              <a:gd name="connsiteX8" fmla="*/ 4610358 w 6144677"/>
              <a:gd name="connsiteY8" fmla="*/ 6858000 h 6858000"/>
              <a:gd name="connsiteX9" fmla="*/ 10633 w 6144677"/>
              <a:gd name="connsiteY9" fmla="*/ 6858000 h 6858000"/>
              <a:gd name="connsiteX10" fmla="*/ 10632 w 6144677"/>
              <a:gd name="connsiteY10" fmla="*/ 6131755 h 6858000"/>
              <a:gd name="connsiteX11" fmla="*/ 507132 w 6144677"/>
              <a:gd name="connsiteY11" fmla="*/ 6131755 h 6858000"/>
              <a:gd name="connsiteX12" fmla="*/ 496500 w 6144677"/>
              <a:gd name="connsiteY12" fmla="*/ 715612 h 6858000"/>
              <a:gd name="connsiteX0" fmla="*/ 496500 w 6144677"/>
              <a:gd name="connsiteY0" fmla="*/ 736877 h 6879265"/>
              <a:gd name="connsiteX1" fmla="*/ 0 w 6144677"/>
              <a:gd name="connsiteY1" fmla="*/ 736877 h 6879265"/>
              <a:gd name="connsiteX2" fmla="*/ 10633 w 6144677"/>
              <a:gd name="connsiteY2" fmla="*/ 0 h 6879265"/>
              <a:gd name="connsiteX3" fmla="*/ 4610358 w 6144677"/>
              <a:gd name="connsiteY3" fmla="*/ 21265 h 6879265"/>
              <a:gd name="connsiteX4" fmla="*/ 4610358 w 6144677"/>
              <a:gd name="connsiteY4" fmla="*/ 1555584 h 6879265"/>
              <a:gd name="connsiteX5" fmla="*/ 6144677 w 6144677"/>
              <a:gd name="connsiteY5" fmla="*/ 1555584 h 6879265"/>
              <a:gd name="connsiteX6" fmla="*/ 6144677 w 6144677"/>
              <a:gd name="connsiteY6" fmla="*/ 5344946 h 6879265"/>
              <a:gd name="connsiteX7" fmla="*/ 4610358 w 6144677"/>
              <a:gd name="connsiteY7" fmla="*/ 5344946 h 6879265"/>
              <a:gd name="connsiteX8" fmla="*/ 4610358 w 6144677"/>
              <a:gd name="connsiteY8" fmla="*/ 6879265 h 6879265"/>
              <a:gd name="connsiteX9" fmla="*/ 10633 w 6144677"/>
              <a:gd name="connsiteY9" fmla="*/ 6879265 h 6879265"/>
              <a:gd name="connsiteX10" fmla="*/ 10632 w 6144677"/>
              <a:gd name="connsiteY10" fmla="*/ 6153020 h 6879265"/>
              <a:gd name="connsiteX11" fmla="*/ 507132 w 6144677"/>
              <a:gd name="connsiteY11" fmla="*/ 6153020 h 6879265"/>
              <a:gd name="connsiteX12" fmla="*/ 496500 w 6144677"/>
              <a:gd name="connsiteY12" fmla="*/ 736877 h 6879265"/>
              <a:gd name="connsiteX0" fmla="*/ 496500 w 6144677"/>
              <a:gd name="connsiteY0" fmla="*/ 726244 h 6868632"/>
              <a:gd name="connsiteX1" fmla="*/ 0 w 6144677"/>
              <a:gd name="connsiteY1" fmla="*/ 726244 h 6868632"/>
              <a:gd name="connsiteX2" fmla="*/ 10633 w 6144677"/>
              <a:gd name="connsiteY2" fmla="*/ 0 h 6868632"/>
              <a:gd name="connsiteX3" fmla="*/ 4610358 w 6144677"/>
              <a:gd name="connsiteY3" fmla="*/ 10632 h 6868632"/>
              <a:gd name="connsiteX4" fmla="*/ 4610358 w 6144677"/>
              <a:gd name="connsiteY4" fmla="*/ 1544951 h 6868632"/>
              <a:gd name="connsiteX5" fmla="*/ 6144677 w 6144677"/>
              <a:gd name="connsiteY5" fmla="*/ 1544951 h 6868632"/>
              <a:gd name="connsiteX6" fmla="*/ 6144677 w 6144677"/>
              <a:gd name="connsiteY6" fmla="*/ 5334313 h 6868632"/>
              <a:gd name="connsiteX7" fmla="*/ 4610358 w 6144677"/>
              <a:gd name="connsiteY7" fmla="*/ 5334313 h 6868632"/>
              <a:gd name="connsiteX8" fmla="*/ 4610358 w 6144677"/>
              <a:gd name="connsiteY8" fmla="*/ 6868632 h 6868632"/>
              <a:gd name="connsiteX9" fmla="*/ 10633 w 6144677"/>
              <a:gd name="connsiteY9" fmla="*/ 6868632 h 6868632"/>
              <a:gd name="connsiteX10" fmla="*/ 10632 w 6144677"/>
              <a:gd name="connsiteY10" fmla="*/ 6142387 h 6868632"/>
              <a:gd name="connsiteX11" fmla="*/ 507132 w 6144677"/>
              <a:gd name="connsiteY11" fmla="*/ 6142387 h 6868632"/>
              <a:gd name="connsiteX12" fmla="*/ 496500 w 6144677"/>
              <a:gd name="connsiteY12" fmla="*/ 726244 h 6868632"/>
              <a:gd name="connsiteX0" fmla="*/ 485868 w 6134045"/>
              <a:gd name="connsiteY0" fmla="*/ 726244 h 6868632"/>
              <a:gd name="connsiteX1" fmla="*/ 10634 w 6134045"/>
              <a:gd name="connsiteY1" fmla="*/ 726244 h 6868632"/>
              <a:gd name="connsiteX2" fmla="*/ 1 w 6134045"/>
              <a:gd name="connsiteY2" fmla="*/ 0 h 6868632"/>
              <a:gd name="connsiteX3" fmla="*/ 4599726 w 6134045"/>
              <a:gd name="connsiteY3" fmla="*/ 10632 h 6868632"/>
              <a:gd name="connsiteX4" fmla="*/ 4599726 w 6134045"/>
              <a:gd name="connsiteY4" fmla="*/ 1544951 h 6868632"/>
              <a:gd name="connsiteX5" fmla="*/ 6134045 w 6134045"/>
              <a:gd name="connsiteY5" fmla="*/ 1544951 h 6868632"/>
              <a:gd name="connsiteX6" fmla="*/ 6134045 w 6134045"/>
              <a:gd name="connsiteY6" fmla="*/ 5334313 h 6868632"/>
              <a:gd name="connsiteX7" fmla="*/ 4599726 w 6134045"/>
              <a:gd name="connsiteY7" fmla="*/ 5334313 h 6868632"/>
              <a:gd name="connsiteX8" fmla="*/ 4599726 w 6134045"/>
              <a:gd name="connsiteY8" fmla="*/ 6868632 h 6868632"/>
              <a:gd name="connsiteX9" fmla="*/ 1 w 6134045"/>
              <a:gd name="connsiteY9" fmla="*/ 6868632 h 6868632"/>
              <a:gd name="connsiteX10" fmla="*/ 0 w 6134045"/>
              <a:gd name="connsiteY10" fmla="*/ 6142387 h 6868632"/>
              <a:gd name="connsiteX11" fmla="*/ 496500 w 6134045"/>
              <a:gd name="connsiteY11" fmla="*/ 6142387 h 6868632"/>
              <a:gd name="connsiteX12" fmla="*/ 485868 w 6134045"/>
              <a:gd name="connsiteY12" fmla="*/ 726244 h 6868632"/>
              <a:gd name="connsiteX0" fmla="*/ 485868 w 6134045"/>
              <a:gd name="connsiteY0" fmla="*/ 726244 h 6868632"/>
              <a:gd name="connsiteX1" fmla="*/ 2 w 6134045"/>
              <a:gd name="connsiteY1" fmla="*/ 726244 h 6868632"/>
              <a:gd name="connsiteX2" fmla="*/ 1 w 6134045"/>
              <a:gd name="connsiteY2" fmla="*/ 0 h 6868632"/>
              <a:gd name="connsiteX3" fmla="*/ 4599726 w 6134045"/>
              <a:gd name="connsiteY3" fmla="*/ 10632 h 6868632"/>
              <a:gd name="connsiteX4" fmla="*/ 4599726 w 6134045"/>
              <a:gd name="connsiteY4" fmla="*/ 1544951 h 6868632"/>
              <a:gd name="connsiteX5" fmla="*/ 6134045 w 6134045"/>
              <a:gd name="connsiteY5" fmla="*/ 1544951 h 6868632"/>
              <a:gd name="connsiteX6" fmla="*/ 6134045 w 6134045"/>
              <a:gd name="connsiteY6" fmla="*/ 5334313 h 6868632"/>
              <a:gd name="connsiteX7" fmla="*/ 4599726 w 6134045"/>
              <a:gd name="connsiteY7" fmla="*/ 5334313 h 6868632"/>
              <a:gd name="connsiteX8" fmla="*/ 4599726 w 6134045"/>
              <a:gd name="connsiteY8" fmla="*/ 6868632 h 6868632"/>
              <a:gd name="connsiteX9" fmla="*/ 1 w 6134045"/>
              <a:gd name="connsiteY9" fmla="*/ 6868632 h 6868632"/>
              <a:gd name="connsiteX10" fmla="*/ 0 w 6134045"/>
              <a:gd name="connsiteY10" fmla="*/ 6142387 h 6868632"/>
              <a:gd name="connsiteX11" fmla="*/ 496500 w 6134045"/>
              <a:gd name="connsiteY11" fmla="*/ 6142387 h 6868632"/>
              <a:gd name="connsiteX12" fmla="*/ 485868 w 6134045"/>
              <a:gd name="connsiteY12" fmla="*/ 726244 h 6868632"/>
              <a:gd name="connsiteX0" fmla="*/ 485868 w 6141447"/>
              <a:gd name="connsiteY0" fmla="*/ 726244 h 6868632"/>
              <a:gd name="connsiteX1" fmla="*/ 2 w 6141447"/>
              <a:gd name="connsiteY1" fmla="*/ 726244 h 6868632"/>
              <a:gd name="connsiteX2" fmla="*/ 1 w 6141447"/>
              <a:gd name="connsiteY2" fmla="*/ 0 h 6868632"/>
              <a:gd name="connsiteX3" fmla="*/ 4599726 w 6141447"/>
              <a:gd name="connsiteY3" fmla="*/ 10632 h 6868632"/>
              <a:gd name="connsiteX4" fmla="*/ 6141447 w 6141447"/>
              <a:gd name="connsiteY4" fmla="*/ 24495 h 6868632"/>
              <a:gd name="connsiteX5" fmla="*/ 6134045 w 6141447"/>
              <a:gd name="connsiteY5" fmla="*/ 1544951 h 6868632"/>
              <a:gd name="connsiteX6" fmla="*/ 6134045 w 6141447"/>
              <a:gd name="connsiteY6" fmla="*/ 5334313 h 6868632"/>
              <a:gd name="connsiteX7" fmla="*/ 4599726 w 6141447"/>
              <a:gd name="connsiteY7" fmla="*/ 5334313 h 6868632"/>
              <a:gd name="connsiteX8" fmla="*/ 4599726 w 6141447"/>
              <a:gd name="connsiteY8" fmla="*/ 6868632 h 6868632"/>
              <a:gd name="connsiteX9" fmla="*/ 1 w 6141447"/>
              <a:gd name="connsiteY9" fmla="*/ 6868632 h 6868632"/>
              <a:gd name="connsiteX10" fmla="*/ 0 w 6141447"/>
              <a:gd name="connsiteY10" fmla="*/ 6142387 h 6868632"/>
              <a:gd name="connsiteX11" fmla="*/ 496500 w 6141447"/>
              <a:gd name="connsiteY11" fmla="*/ 6142387 h 6868632"/>
              <a:gd name="connsiteX12" fmla="*/ 485868 w 6141447"/>
              <a:gd name="connsiteY12" fmla="*/ 726244 h 6868632"/>
              <a:gd name="connsiteX0" fmla="*/ 485868 w 6141447"/>
              <a:gd name="connsiteY0" fmla="*/ 726244 h 6876034"/>
              <a:gd name="connsiteX1" fmla="*/ 2 w 6141447"/>
              <a:gd name="connsiteY1" fmla="*/ 726244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496500 w 6141447"/>
              <a:gd name="connsiteY11" fmla="*/ 6142387 h 6876034"/>
              <a:gd name="connsiteX12" fmla="*/ 485868 w 6141447"/>
              <a:gd name="connsiteY12" fmla="*/ 726244 h 6876034"/>
              <a:gd name="connsiteX0" fmla="*/ 858007 w 6141447"/>
              <a:gd name="connsiteY0" fmla="*/ 726244 h 6876034"/>
              <a:gd name="connsiteX1" fmla="*/ 2 w 6141447"/>
              <a:gd name="connsiteY1" fmla="*/ 726244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496500 w 6141447"/>
              <a:gd name="connsiteY11" fmla="*/ 6142387 h 6876034"/>
              <a:gd name="connsiteX12" fmla="*/ 858007 w 6141447"/>
              <a:gd name="connsiteY12" fmla="*/ 726244 h 6876034"/>
              <a:gd name="connsiteX0" fmla="*/ 858007 w 6141447"/>
              <a:gd name="connsiteY0" fmla="*/ 726244 h 6876034"/>
              <a:gd name="connsiteX1" fmla="*/ 2 w 6141447"/>
              <a:gd name="connsiteY1" fmla="*/ 726244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58007 w 6141447"/>
              <a:gd name="connsiteY12" fmla="*/ 726244 h 6876034"/>
              <a:gd name="connsiteX0" fmla="*/ 858007 w 6141447"/>
              <a:gd name="connsiteY0" fmla="*/ 726244 h 6876034"/>
              <a:gd name="connsiteX1" fmla="*/ 2 w 6141447"/>
              <a:gd name="connsiteY1" fmla="*/ 734953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58007 w 6141447"/>
              <a:gd name="connsiteY12" fmla="*/ 726244 h 6876034"/>
              <a:gd name="connsiteX0" fmla="*/ 858007 w 6141447"/>
              <a:gd name="connsiteY0" fmla="*/ 734953 h 6876034"/>
              <a:gd name="connsiteX1" fmla="*/ 2 w 6141447"/>
              <a:gd name="connsiteY1" fmla="*/ 734953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58007 w 6141447"/>
              <a:gd name="connsiteY12" fmla="*/ 734953 h 6876034"/>
              <a:gd name="connsiteX0" fmla="*/ 849299 w 6141447"/>
              <a:gd name="connsiteY0" fmla="*/ 734953 h 6876034"/>
              <a:gd name="connsiteX1" fmla="*/ 2 w 6141447"/>
              <a:gd name="connsiteY1" fmla="*/ 734953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49299 w 6141447"/>
              <a:gd name="connsiteY12" fmla="*/ 734953 h 687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41447" h="6876034">
                <a:moveTo>
                  <a:pt x="849299" y="734953"/>
                </a:moveTo>
                <a:lnTo>
                  <a:pt x="2" y="734953"/>
                </a:lnTo>
                <a:cubicBezTo>
                  <a:pt x="2" y="492872"/>
                  <a:pt x="1" y="242081"/>
                  <a:pt x="1" y="0"/>
                </a:cubicBezTo>
                <a:lnTo>
                  <a:pt x="4599726" y="10632"/>
                </a:lnTo>
                <a:lnTo>
                  <a:pt x="6141447" y="24495"/>
                </a:lnTo>
                <a:cubicBezTo>
                  <a:pt x="6138980" y="531314"/>
                  <a:pt x="6136512" y="1038132"/>
                  <a:pt x="6134045" y="1544951"/>
                </a:cubicBezTo>
                <a:lnTo>
                  <a:pt x="6134045" y="5334313"/>
                </a:lnTo>
                <a:cubicBezTo>
                  <a:pt x="6136512" y="5848220"/>
                  <a:pt x="6138980" y="6362127"/>
                  <a:pt x="6141447" y="6876034"/>
                </a:cubicBezTo>
                <a:lnTo>
                  <a:pt x="4599726" y="6868632"/>
                </a:lnTo>
                <a:lnTo>
                  <a:pt x="1" y="6868632"/>
                </a:lnTo>
                <a:cubicBezTo>
                  <a:pt x="1" y="6626550"/>
                  <a:pt x="0" y="6384469"/>
                  <a:pt x="0" y="6142387"/>
                </a:cubicBezTo>
                <a:lnTo>
                  <a:pt x="847374" y="6142387"/>
                </a:lnTo>
                <a:cubicBezTo>
                  <a:pt x="850918" y="4337006"/>
                  <a:pt x="845755" y="2540334"/>
                  <a:pt x="849299" y="734953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9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31" y="95692"/>
            <a:ext cx="12192431" cy="6762307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2194" y="-53163"/>
            <a:ext cx="12189806" cy="2976245"/>
            <a:chOff x="0" y="-53163"/>
            <a:chExt cx="9141806" cy="2976245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41806" cy="2923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775" b="57376"/>
            <a:stretch/>
          </p:blipFill>
          <p:spPr>
            <a:xfrm>
              <a:off x="0" y="-53163"/>
              <a:ext cx="9141806" cy="2976245"/>
            </a:xfrm>
            <a:custGeom>
              <a:avLst/>
              <a:gdLst>
                <a:gd name="connsiteX0" fmla="*/ 0 w 9141806"/>
                <a:gd name="connsiteY0" fmla="*/ 0 h 2923082"/>
                <a:gd name="connsiteX1" fmla="*/ 9141806 w 9141806"/>
                <a:gd name="connsiteY1" fmla="*/ 0 h 2923082"/>
                <a:gd name="connsiteX2" fmla="*/ 9141806 w 9141806"/>
                <a:gd name="connsiteY2" fmla="*/ 2923082 h 2923082"/>
                <a:gd name="connsiteX3" fmla="*/ 0 w 9141806"/>
                <a:gd name="connsiteY3" fmla="*/ 2923082 h 292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1806" h="2923082">
                  <a:moveTo>
                    <a:pt x="0" y="0"/>
                  </a:moveTo>
                  <a:lnTo>
                    <a:pt x="9141806" y="0"/>
                  </a:lnTo>
                  <a:lnTo>
                    <a:pt x="9141806" y="2923082"/>
                  </a:lnTo>
                  <a:lnTo>
                    <a:pt x="0" y="2923082"/>
                  </a:lnTo>
                  <a:close/>
                </a:path>
              </a:pathLst>
            </a:custGeom>
          </p:spPr>
        </p:pic>
      </p:grpSp>
      <p:sp>
        <p:nvSpPr>
          <p:cNvPr id="9" name="Rectangle 8"/>
          <p:cNvSpPr/>
          <p:nvPr userDrawn="1"/>
        </p:nvSpPr>
        <p:spPr>
          <a:xfrm>
            <a:off x="723900" y="723900"/>
            <a:ext cx="10262216" cy="301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343738" y="958878"/>
            <a:ext cx="8855470" cy="569193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Oval 9"/>
          <p:cNvSpPr>
            <a:spLocks noChangeAspect="1"/>
          </p:cNvSpPr>
          <p:nvPr userDrawn="1"/>
        </p:nvSpPr>
        <p:spPr>
          <a:xfrm>
            <a:off x="10592662" y="958878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0734055" y="1100271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1343025" y="1604963"/>
            <a:ext cx="8856663" cy="1957387"/>
          </a:xfrm>
        </p:spPr>
        <p:txBody>
          <a:bodyPr>
            <a:norm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>
                <a:latin typeface="+mn-lt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latin typeface="+mn-lt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latin typeface="+mn-lt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latin typeface="+mn-lt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16" y="2904955"/>
            <a:ext cx="12192431" cy="3970678"/>
          </a:xfrm>
          <a:custGeom>
            <a:avLst/>
            <a:gdLst>
              <a:gd name="connsiteX0" fmla="*/ 0 w 12192000"/>
              <a:gd name="connsiteY0" fmla="*/ 983853 h 3935412"/>
              <a:gd name="connsiteX1" fmla="*/ 983853 w 12192000"/>
              <a:gd name="connsiteY1" fmla="*/ 983853 h 3935412"/>
              <a:gd name="connsiteX2" fmla="*/ 983853 w 12192000"/>
              <a:gd name="connsiteY2" fmla="*/ 0 h 3935412"/>
              <a:gd name="connsiteX3" fmla="*/ 11208147 w 12192000"/>
              <a:gd name="connsiteY3" fmla="*/ 0 h 3935412"/>
              <a:gd name="connsiteX4" fmla="*/ 11208147 w 12192000"/>
              <a:gd name="connsiteY4" fmla="*/ 983853 h 3935412"/>
              <a:gd name="connsiteX5" fmla="*/ 12192000 w 12192000"/>
              <a:gd name="connsiteY5" fmla="*/ 983853 h 3935412"/>
              <a:gd name="connsiteX6" fmla="*/ 12192000 w 12192000"/>
              <a:gd name="connsiteY6" fmla="*/ 2951559 h 3935412"/>
              <a:gd name="connsiteX7" fmla="*/ 11208147 w 12192000"/>
              <a:gd name="connsiteY7" fmla="*/ 2951559 h 3935412"/>
              <a:gd name="connsiteX8" fmla="*/ 11208147 w 12192000"/>
              <a:gd name="connsiteY8" fmla="*/ 3935412 h 3935412"/>
              <a:gd name="connsiteX9" fmla="*/ 983853 w 12192000"/>
              <a:gd name="connsiteY9" fmla="*/ 3935412 h 3935412"/>
              <a:gd name="connsiteX10" fmla="*/ 983853 w 12192000"/>
              <a:gd name="connsiteY10" fmla="*/ 2951559 h 3935412"/>
              <a:gd name="connsiteX11" fmla="*/ 0 w 12192000"/>
              <a:gd name="connsiteY11" fmla="*/ 2951559 h 3935412"/>
              <a:gd name="connsiteX12" fmla="*/ 0 w 12192000"/>
              <a:gd name="connsiteY12" fmla="*/ 983853 h 3935412"/>
              <a:gd name="connsiteX0" fmla="*/ 10633 w 12192000"/>
              <a:gd name="connsiteY0" fmla="*/ 0 h 3940387"/>
              <a:gd name="connsiteX1" fmla="*/ 983853 w 12192000"/>
              <a:gd name="connsiteY1" fmla="*/ 988828 h 3940387"/>
              <a:gd name="connsiteX2" fmla="*/ 983853 w 12192000"/>
              <a:gd name="connsiteY2" fmla="*/ 4975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07407 w 12192000"/>
              <a:gd name="connsiteY1" fmla="*/ 0 h 3940387"/>
              <a:gd name="connsiteX2" fmla="*/ 983853 w 12192000"/>
              <a:gd name="connsiteY2" fmla="*/ 4975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07407 w 12192000"/>
              <a:gd name="connsiteY1" fmla="*/ 0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10632 h 3951019"/>
              <a:gd name="connsiteX1" fmla="*/ 728672 w 12192000"/>
              <a:gd name="connsiteY1" fmla="*/ 0 h 3951019"/>
              <a:gd name="connsiteX2" fmla="*/ 718039 w 12192000"/>
              <a:gd name="connsiteY2" fmla="*/ 834314 h 3951019"/>
              <a:gd name="connsiteX3" fmla="*/ 11208147 w 12192000"/>
              <a:gd name="connsiteY3" fmla="*/ 15607 h 3951019"/>
              <a:gd name="connsiteX4" fmla="*/ 11208147 w 12192000"/>
              <a:gd name="connsiteY4" fmla="*/ 999460 h 3951019"/>
              <a:gd name="connsiteX5" fmla="*/ 12192000 w 12192000"/>
              <a:gd name="connsiteY5" fmla="*/ 999460 h 3951019"/>
              <a:gd name="connsiteX6" fmla="*/ 12192000 w 12192000"/>
              <a:gd name="connsiteY6" fmla="*/ 2967166 h 3951019"/>
              <a:gd name="connsiteX7" fmla="*/ 11208147 w 12192000"/>
              <a:gd name="connsiteY7" fmla="*/ 2967166 h 3951019"/>
              <a:gd name="connsiteX8" fmla="*/ 11208147 w 12192000"/>
              <a:gd name="connsiteY8" fmla="*/ 3951019 h 3951019"/>
              <a:gd name="connsiteX9" fmla="*/ 983853 w 12192000"/>
              <a:gd name="connsiteY9" fmla="*/ 3951019 h 3951019"/>
              <a:gd name="connsiteX10" fmla="*/ 983853 w 12192000"/>
              <a:gd name="connsiteY10" fmla="*/ 2967166 h 3951019"/>
              <a:gd name="connsiteX11" fmla="*/ 0 w 12192000"/>
              <a:gd name="connsiteY11" fmla="*/ 2967166 h 3951019"/>
              <a:gd name="connsiteX12" fmla="*/ 10633 w 12192000"/>
              <a:gd name="connsiteY12" fmla="*/ 10632 h 3951019"/>
              <a:gd name="connsiteX0" fmla="*/ 10633 w 12192000"/>
              <a:gd name="connsiteY0" fmla="*/ 0 h 3940387"/>
              <a:gd name="connsiteX1" fmla="*/ 718039 w 12192000"/>
              <a:gd name="connsiteY1" fmla="*/ 10633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00622 w 12192000"/>
              <a:gd name="connsiteY1" fmla="*/ 10633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18039 w 12192000"/>
              <a:gd name="connsiteY1" fmla="*/ 1925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18039 w 12192000"/>
              <a:gd name="connsiteY1" fmla="*/ 1925 h 3940387"/>
              <a:gd name="connsiteX2" fmla="*/ 718039 w 12192000"/>
              <a:gd name="connsiteY2" fmla="*/ 823682 h 3940387"/>
              <a:gd name="connsiteX3" fmla="*/ 10999141 w 12192000"/>
              <a:gd name="connsiteY3" fmla="*/ 806163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12658 h 3953045"/>
              <a:gd name="connsiteX1" fmla="*/ 718039 w 12192000"/>
              <a:gd name="connsiteY1" fmla="*/ 14583 h 3953045"/>
              <a:gd name="connsiteX2" fmla="*/ 718039 w 12192000"/>
              <a:gd name="connsiteY2" fmla="*/ 836340 h 3953045"/>
              <a:gd name="connsiteX3" fmla="*/ 10999141 w 12192000"/>
              <a:gd name="connsiteY3" fmla="*/ 818821 h 3953045"/>
              <a:gd name="connsiteX4" fmla="*/ 10999141 w 12192000"/>
              <a:gd name="connsiteY4" fmla="*/ 0 h 3953045"/>
              <a:gd name="connsiteX5" fmla="*/ 12192000 w 12192000"/>
              <a:gd name="connsiteY5" fmla="*/ 1001486 h 3953045"/>
              <a:gd name="connsiteX6" fmla="*/ 12192000 w 12192000"/>
              <a:gd name="connsiteY6" fmla="*/ 2969192 h 3953045"/>
              <a:gd name="connsiteX7" fmla="*/ 11208147 w 12192000"/>
              <a:gd name="connsiteY7" fmla="*/ 2969192 h 3953045"/>
              <a:gd name="connsiteX8" fmla="*/ 11208147 w 12192000"/>
              <a:gd name="connsiteY8" fmla="*/ 3953045 h 3953045"/>
              <a:gd name="connsiteX9" fmla="*/ 983853 w 12192000"/>
              <a:gd name="connsiteY9" fmla="*/ 3953045 h 3953045"/>
              <a:gd name="connsiteX10" fmla="*/ 983853 w 12192000"/>
              <a:gd name="connsiteY10" fmla="*/ 2969192 h 3953045"/>
              <a:gd name="connsiteX11" fmla="*/ 0 w 12192000"/>
              <a:gd name="connsiteY11" fmla="*/ 2969192 h 3953045"/>
              <a:gd name="connsiteX12" fmla="*/ 10633 w 12192000"/>
              <a:gd name="connsiteY12" fmla="*/ 12658 h 3953045"/>
              <a:gd name="connsiteX0" fmla="*/ 10633 w 12192000"/>
              <a:gd name="connsiteY0" fmla="*/ 12658 h 3953045"/>
              <a:gd name="connsiteX1" fmla="*/ 718039 w 12192000"/>
              <a:gd name="connsiteY1" fmla="*/ 14583 h 3953045"/>
              <a:gd name="connsiteX2" fmla="*/ 718039 w 12192000"/>
              <a:gd name="connsiteY2" fmla="*/ 836340 h 3953045"/>
              <a:gd name="connsiteX3" fmla="*/ 10990432 w 12192000"/>
              <a:gd name="connsiteY3" fmla="*/ 827529 h 3953045"/>
              <a:gd name="connsiteX4" fmla="*/ 10999141 w 12192000"/>
              <a:gd name="connsiteY4" fmla="*/ 0 h 3953045"/>
              <a:gd name="connsiteX5" fmla="*/ 12192000 w 12192000"/>
              <a:gd name="connsiteY5" fmla="*/ 1001486 h 3953045"/>
              <a:gd name="connsiteX6" fmla="*/ 12192000 w 12192000"/>
              <a:gd name="connsiteY6" fmla="*/ 2969192 h 3953045"/>
              <a:gd name="connsiteX7" fmla="*/ 11208147 w 12192000"/>
              <a:gd name="connsiteY7" fmla="*/ 2969192 h 3953045"/>
              <a:gd name="connsiteX8" fmla="*/ 11208147 w 12192000"/>
              <a:gd name="connsiteY8" fmla="*/ 3953045 h 3953045"/>
              <a:gd name="connsiteX9" fmla="*/ 983853 w 12192000"/>
              <a:gd name="connsiteY9" fmla="*/ 3953045 h 3953045"/>
              <a:gd name="connsiteX10" fmla="*/ 983853 w 12192000"/>
              <a:gd name="connsiteY10" fmla="*/ 2969192 h 3953045"/>
              <a:gd name="connsiteX11" fmla="*/ 0 w 12192000"/>
              <a:gd name="connsiteY11" fmla="*/ 2969192 h 3953045"/>
              <a:gd name="connsiteX12" fmla="*/ 10633 w 12192000"/>
              <a:gd name="connsiteY12" fmla="*/ 12658 h 3953045"/>
              <a:gd name="connsiteX0" fmla="*/ 10633 w 12192000"/>
              <a:gd name="connsiteY0" fmla="*/ 12658 h 3953045"/>
              <a:gd name="connsiteX1" fmla="*/ 718039 w 12192000"/>
              <a:gd name="connsiteY1" fmla="*/ 14583 h 3953045"/>
              <a:gd name="connsiteX2" fmla="*/ 718039 w 12192000"/>
              <a:gd name="connsiteY2" fmla="*/ 836340 h 3953045"/>
              <a:gd name="connsiteX3" fmla="*/ 10990432 w 12192000"/>
              <a:gd name="connsiteY3" fmla="*/ 827529 h 3953045"/>
              <a:gd name="connsiteX4" fmla="*/ 10999141 w 12192000"/>
              <a:gd name="connsiteY4" fmla="*/ 0 h 3953045"/>
              <a:gd name="connsiteX5" fmla="*/ 12192000 w 12192000"/>
              <a:gd name="connsiteY5" fmla="*/ 17418 h 3953045"/>
              <a:gd name="connsiteX6" fmla="*/ 12192000 w 12192000"/>
              <a:gd name="connsiteY6" fmla="*/ 2969192 h 3953045"/>
              <a:gd name="connsiteX7" fmla="*/ 11208147 w 12192000"/>
              <a:gd name="connsiteY7" fmla="*/ 2969192 h 3953045"/>
              <a:gd name="connsiteX8" fmla="*/ 11208147 w 12192000"/>
              <a:gd name="connsiteY8" fmla="*/ 3953045 h 3953045"/>
              <a:gd name="connsiteX9" fmla="*/ 983853 w 12192000"/>
              <a:gd name="connsiteY9" fmla="*/ 3953045 h 3953045"/>
              <a:gd name="connsiteX10" fmla="*/ 983853 w 12192000"/>
              <a:gd name="connsiteY10" fmla="*/ 2969192 h 3953045"/>
              <a:gd name="connsiteX11" fmla="*/ 0 w 12192000"/>
              <a:gd name="connsiteY11" fmla="*/ 2969192 h 3953045"/>
              <a:gd name="connsiteX12" fmla="*/ 10633 w 12192000"/>
              <a:gd name="connsiteY12" fmla="*/ 12658 h 3953045"/>
              <a:gd name="connsiteX0" fmla="*/ 10633 w 12192216"/>
              <a:gd name="connsiteY0" fmla="*/ 12658 h 3961969"/>
              <a:gd name="connsiteX1" fmla="*/ 718039 w 12192216"/>
              <a:gd name="connsiteY1" fmla="*/ 14583 h 3961969"/>
              <a:gd name="connsiteX2" fmla="*/ 718039 w 12192216"/>
              <a:gd name="connsiteY2" fmla="*/ 836340 h 3961969"/>
              <a:gd name="connsiteX3" fmla="*/ 10990432 w 12192216"/>
              <a:gd name="connsiteY3" fmla="*/ 827529 h 3961969"/>
              <a:gd name="connsiteX4" fmla="*/ 10999141 w 12192216"/>
              <a:gd name="connsiteY4" fmla="*/ 0 h 3961969"/>
              <a:gd name="connsiteX5" fmla="*/ 12192000 w 12192216"/>
              <a:gd name="connsiteY5" fmla="*/ 17418 h 3961969"/>
              <a:gd name="connsiteX6" fmla="*/ 12192000 w 12192216"/>
              <a:gd name="connsiteY6" fmla="*/ 2969192 h 3961969"/>
              <a:gd name="connsiteX7" fmla="*/ 12192216 w 12192216"/>
              <a:gd name="connsiteY7" fmla="*/ 3961969 h 3961969"/>
              <a:gd name="connsiteX8" fmla="*/ 11208147 w 12192216"/>
              <a:gd name="connsiteY8" fmla="*/ 3953045 h 3961969"/>
              <a:gd name="connsiteX9" fmla="*/ 983853 w 12192216"/>
              <a:gd name="connsiteY9" fmla="*/ 3953045 h 3961969"/>
              <a:gd name="connsiteX10" fmla="*/ 983853 w 12192216"/>
              <a:gd name="connsiteY10" fmla="*/ 2969192 h 3961969"/>
              <a:gd name="connsiteX11" fmla="*/ 0 w 12192216"/>
              <a:gd name="connsiteY11" fmla="*/ 2969192 h 3961969"/>
              <a:gd name="connsiteX12" fmla="*/ 10633 w 12192216"/>
              <a:gd name="connsiteY12" fmla="*/ 12658 h 3961969"/>
              <a:gd name="connsiteX0" fmla="*/ 10848 w 12192431"/>
              <a:gd name="connsiteY0" fmla="*/ 12658 h 3970678"/>
              <a:gd name="connsiteX1" fmla="*/ 718254 w 12192431"/>
              <a:gd name="connsiteY1" fmla="*/ 14583 h 3970678"/>
              <a:gd name="connsiteX2" fmla="*/ 718254 w 12192431"/>
              <a:gd name="connsiteY2" fmla="*/ 836340 h 3970678"/>
              <a:gd name="connsiteX3" fmla="*/ 10990647 w 12192431"/>
              <a:gd name="connsiteY3" fmla="*/ 827529 h 3970678"/>
              <a:gd name="connsiteX4" fmla="*/ 10999356 w 12192431"/>
              <a:gd name="connsiteY4" fmla="*/ 0 h 3970678"/>
              <a:gd name="connsiteX5" fmla="*/ 12192215 w 12192431"/>
              <a:gd name="connsiteY5" fmla="*/ 17418 h 3970678"/>
              <a:gd name="connsiteX6" fmla="*/ 12192215 w 12192431"/>
              <a:gd name="connsiteY6" fmla="*/ 2969192 h 3970678"/>
              <a:gd name="connsiteX7" fmla="*/ 12192431 w 12192431"/>
              <a:gd name="connsiteY7" fmla="*/ 3961969 h 3970678"/>
              <a:gd name="connsiteX8" fmla="*/ 11208362 w 12192431"/>
              <a:gd name="connsiteY8" fmla="*/ 3953045 h 3970678"/>
              <a:gd name="connsiteX9" fmla="*/ 984068 w 12192431"/>
              <a:gd name="connsiteY9" fmla="*/ 3953045 h 3970678"/>
              <a:gd name="connsiteX10" fmla="*/ 0 w 12192431"/>
              <a:gd name="connsiteY10" fmla="*/ 3970678 h 3970678"/>
              <a:gd name="connsiteX11" fmla="*/ 215 w 12192431"/>
              <a:gd name="connsiteY11" fmla="*/ 2969192 h 3970678"/>
              <a:gd name="connsiteX12" fmla="*/ 10848 w 12192431"/>
              <a:gd name="connsiteY12" fmla="*/ 12658 h 3970678"/>
              <a:gd name="connsiteX0" fmla="*/ 10848 w 12192431"/>
              <a:gd name="connsiteY0" fmla="*/ 12658 h 3970678"/>
              <a:gd name="connsiteX1" fmla="*/ 718254 w 12192431"/>
              <a:gd name="connsiteY1" fmla="*/ 14583 h 3970678"/>
              <a:gd name="connsiteX2" fmla="*/ 718254 w 12192431"/>
              <a:gd name="connsiteY2" fmla="*/ 836340 h 3970678"/>
              <a:gd name="connsiteX3" fmla="*/ 10990647 w 12192431"/>
              <a:gd name="connsiteY3" fmla="*/ 827529 h 3970678"/>
              <a:gd name="connsiteX4" fmla="*/ 10999356 w 12192431"/>
              <a:gd name="connsiteY4" fmla="*/ 0 h 3970678"/>
              <a:gd name="connsiteX5" fmla="*/ 12192215 w 12192431"/>
              <a:gd name="connsiteY5" fmla="*/ 17418 h 3970678"/>
              <a:gd name="connsiteX6" fmla="*/ 12192215 w 12192431"/>
              <a:gd name="connsiteY6" fmla="*/ 2969192 h 3970678"/>
              <a:gd name="connsiteX7" fmla="*/ 12192431 w 12192431"/>
              <a:gd name="connsiteY7" fmla="*/ 3961969 h 3970678"/>
              <a:gd name="connsiteX8" fmla="*/ 11208362 w 12192431"/>
              <a:gd name="connsiteY8" fmla="*/ 3953045 h 3970678"/>
              <a:gd name="connsiteX9" fmla="*/ 984068 w 12192431"/>
              <a:gd name="connsiteY9" fmla="*/ 3953045 h 3970678"/>
              <a:gd name="connsiteX10" fmla="*/ 0 w 12192431"/>
              <a:gd name="connsiteY10" fmla="*/ 3970678 h 3970678"/>
              <a:gd name="connsiteX11" fmla="*/ 215 w 12192431"/>
              <a:gd name="connsiteY11" fmla="*/ 2969192 h 3970678"/>
              <a:gd name="connsiteX12" fmla="*/ 10848 w 12192431"/>
              <a:gd name="connsiteY12" fmla="*/ 12658 h 3970678"/>
              <a:gd name="connsiteX0" fmla="*/ 10848 w 12192431"/>
              <a:gd name="connsiteY0" fmla="*/ 12658 h 3970678"/>
              <a:gd name="connsiteX1" fmla="*/ 718254 w 12192431"/>
              <a:gd name="connsiteY1" fmla="*/ 14583 h 3970678"/>
              <a:gd name="connsiteX2" fmla="*/ 718254 w 12192431"/>
              <a:gd name="connsiteY2" fmla="*/ 836340 h 3970678"/>
              <a:gd name="connsiteX3" fmla="*/ 10990647 w 12192431"/>
              <a:gd name="connsiteY3" fmla="*/ 827529 h 3970678"/>
              <a:gd name="connsiteX4" fmla="*/ 10981939 w 12192431"/>
              <a:gd name="connsiteY4" fmla="*/ 0 h 3970678"/>
              <a:gd name="connsiteX5" fmla="*/ 12192215 w 12192431"/>
              <a:gd name="connsiteY5" fmla="*/ 17418 h 3970678"/>
              <a:gd name="connsiteX6" fmla="*/ 12192215 w 12192431"/>
              <a:gd name="connsiteY6" fmla="*/ 2969192 h 3970678"/>
              <a:gd name="connsiteX7" fmla="*/ 12192431 w 12192431"/>
              <a:gd name="connsiteY7" fmla="*/ 3961969 h 3970678"/>
              <a:gd name="connsiteX8" fmla="*/ 11208362 w 12192431"/>
              <a:gd name="connsiteY8" fmla="*/ 3953045 h 3970678"/>
              <a:gd name="connsiteX9" fmla="*/ 984068 w 12192431"/>
              <a:gd name="connsiteY9" fmla="*/ 3953045 h 3970678"/>
              <a:gd name="connsiteX10" fmla="*/ 0 w 12192431"/>
              <a:gd name="connsiteY10" fmla="*/ 3970678 h 3970678"/>
              <a:gd name="connsiteX11" fmla="*/ 215 w 12192431"/>
              <a:gd name="connsiteY11" fmla="*/ 2969192 h 3970678"/>
              <a:gd name="connsiteX12" fmla="*/ 10848 w 12192431"/>
              <a:gd name="connsiteY12" fmla="*/ 12658 h 3970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431" h="3970678">
                <a:moveTo>
                  <a:pt x="10848" y="12658"/>
                </a:moveTo>
                <a:lnTo>
                  <a:pt x="718254" y="14583"/>
                </a:lnTo>
                <a:lnTo>
                  <a:pt x="718254" y="836340"/>
                </a:lnTo>
                <a:lnTo>
                  <a:pt x="10990647" y="827529"/>
                </a:lnTo>
                <a:cubicBezTo>
                  <a:pt x="10987744" y="551686"/>
                  <a:pt x="10984842" y="275843"/>
                  <a:pt x="10981939" y="0"/>
                </a:cubicBezTo>
                <a:lnTo>
                  <a:pt x="12192215" y="17418"/>
                </a:lnTo>
                <a:lnTo>
                  <a:pt x="12192215" y="2969192"/>
                </a:lnTo>
                <a:lnTo>
                  <a:pt x="12192431" y="3961969"/>
                </a:lnTo>
                <a:lnTo>
                  <a:pt x="11208362" y="3953045"/>
                </a:lnTo>
                <a:lnTo>
                  <a:pt x="984068" y="3953045"/>
                </a:lnTo>
                <a:lnTo>
                  <a:pt x="0" y="3970678"/>
                </a:lnTo>
                <a:cubicBezTo>
                  <a:pt x="72" y="3636849"/>
                  <a:pt x="143" y="3303021"/>
                  <a:pt x="215" y="2969192"/>
                </a:cubicBezTo>
                <a:cubicBezTo>
                  <a:pt x="3759" y="1983681"/>
                  <a:pt x="7304" y="998169"/>
                  <a:pt x="10848" y="12658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62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20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420797-FCF4-492A-A828-CBC0DD9B33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101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79" r:id="rId5"/>
    <p:sldLayoutId id="2147483654" r:id="rId6"/>
    <p:sldLayoutId id="2147483657" r:id="rId7"/>
    <p:sldLayoutId id="2147483680" r:id="rId8"/>
    <p:sldLayoutId id="2147483656" r:id="rId9"/>
    <p:sldLayoutId id="2147483681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u="none" kern="1200" baseline="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8.emf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40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8.emf"/><Relationship Id="rId7" Type="http://schemas.openxmlformats.org/officeDocument/2006/relationships/image" Target="../media/image42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0.svg"/><Relationship Id="rId5" Type="http://schemas.openxmlformats.org/officeDocument/2006/relationships/image" Target="../media/image38.svg"/><Relationship Id="rId10" Type="http://schemas.openxmlformats.org/officeDocument/2006/relationships/image" Target="../media/image39.png"/><Relationship Id="rId4" Type="http://schemas.openxmlformats.org/officeDocument/2006/relationships/image" Target="../media/image37.png"/><Relationship Id="rId9" Type="http://schemas.openxmlformats.org/officeDocument/2006/relationships/image" Target="../media/image3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0.svg"/><Relationship Id="rId3" Type="http://schemas.openxmlformats.org/officeDocument/2006/relationships/image" Target="../media/image18.emf"/><Relationship Id="rId7" Type="http://schemas.openxmlformats.org/officeDocument/2006/relationships/image" Target="../media/image42.sv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3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0.svg"/><Relationship Id="rId3" Type="http://schemas.openxmlformats.org/officeDocument/2006/relationships/image" Target="../media/image18.emf"/><Relationship Id="rId7" Type="http://schemas.openxmlformats.org/officeDocument/2006/relationships/image" Target="../media/image42.sv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3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5.emf"/><Relationship Id="rId7" Type="http://schemas.openxmlformats.org/officeDocument/2006/relationships/image" Target="../media/image42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Relationship Id="rId9" Type="http://schemas.openxmlformats.org/officeDocument/2006/relationships/image" Target="../media/image4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svg"/><Relationship Id="rId18" Type="http://schemas.openxmlformats.org/officeDocument/2006/relationships/image" Target="../media/image60.png"/><Relationship Id="rId3" Type="http://schemas.openxmlformats.org/officeDocument/2006/relationships/image" Target="../media/image48.png"/><Relationship Id="rId7" Type="http://schemas.openxmlformats.org/officeDocument/2006/relationships/image" Target="../media/image26.svg"/><Relationship Id="rId12" Type="http://schemas.openxmlformats.org/officeDocument/2006/relationships/image" Target="../media/image54.png"/><Relationship Id="rId17" Type="http://schemas.openxmlformats.org/officeDocument/2006/relationships/image" Target="../media/image59.sv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53.svg"/><Relationship Id="rId5" Type="http://schemas.openxmlformats.org/officeDocument/2006/relationships/image" Target="../media/image45.emf"/><Relationship Id="rId15" Type="http://schemas.openxmlformats.org/officeDocument/2006/relationships/image" Target="../media/image57.svg"/><Relationship Id="rId10" Type="http://schemas.openxmlformats.org/officeDocument/2006/relationships/image" Target="../media/image52.png"/><Relationship Id="rId19" Type="http://schemas.openxmlformats.org/officeDocument/2006/relationships/image" Target="../media/image61.svg"/><Relationship Id="rId4" Type="http://schemas.openxmlformats.org/officeDocument/2006/relationships/image" Target="../media/image49.svg"/><Relationship Id="rId9" Type="http://schemas.openxmlformats.org/officeDocument/2006/relationships/image" Target="../media/image51.svg"/><Relationship Id="rId1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0.png"/><Relationship Id="rId7" Type="http://schemas.openxmlformats.org/officeDocument/2006/relationships/image" Target="../media/image63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45.emf"/><Relationship Id="rId4" Type="http://schemas.openxmlformats.org/officeDocument/2006/relationships/image" Target="../media/image61.png"/><Relationship Id="rId9" Type="http://schemas.openxmlformats.org/officeDocument/2006/relationships/image" Target="../media/image6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emf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56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57.svg"/><Relationship Id="rId9" Type="http://schemas.openxmlformats.org/officeDocument/2006/relationships/image" Target="../media/image66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45.emf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73.svg"/><Relationship Id="rId5" Type="http://schemas.openxmlformats.org/officeDocument/2006/relationships/image" Target="../media/image57.svg"/><Relationship Id="rId10" Type="http://schemas.openxmlformats.org/officeDocument/2006/relationships/image" Target="../media/image72.png"/><Relationship Id="rId4" Type="http://schemas.openxmlformats.org/officeDocument/2006/relationships/image" Target="../media/image56.png"/><Relationship Id="rId9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45.emf"/><Relationship Id="rId7" Type="http://schemas.openxmlformats.org/officeDocument/2006/relationships/image" Target="../media/image57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Relationship Id="rId9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45.emf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73.svg"/><Relationship Id="rId5" Type="http://schemas.openxmlformats.org/officeDocument/2006/relationships/image" Target="../media/image57.svg"/><Relationship Id="rId10" Type="http://schemas.openxmlformats.org/officeDocument/2006/relationships/image" Target="../media/image72.png"/><Relationship Id="rId4" Type="http://schemas.openxmlformats.org/officeDocument/2006/relationships/image" Target="../media/image56.png"/><Relationship Id="rId9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45.emf"/><Relationship Id="rId7" Type="http://schemas.openxmlformats.org/officeDocument/2006/relationships/image" Target="../media/image57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Relationship Id="rId9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6.emf"/><Relationship Id="rId4" Type="http://schemas.openxmlformats.org/officeDocument/2006/relationships/image" Target="../media/image45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90663"/>
            <a:ext cx="8763000" cy="2387600"/>
          </a:xfrm>
        </p:spPr>
        <p:txBody>
          <a:bodyPr/>
          <a:lstStyle/>
          <a:p>
            <a:r>
              <a:rPr lang="en-US" dirty="0"/>
              <a:t>Generating Data Augmentation Queries Using Large Language Models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970338"/>
            <a:ext cx="7716253" cy="1655762"/>
          </a:xfrm>
        </p:spPr>
        <p:txBody>
          <a:bodyPr/>
          <a:lstStyle/>
          <a:p>
            <a:r>
              <a:rPr lang="en-US" b="1" dirty="0">
                <a:latin typeface="Verdana" charset="0"/>
                <a:ea typeface="Verdana" charset="0"/>
                <a:cs typeface="Verdana" charset="0"/>
              </a:rPr>
              <a:t>Christopher Buss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, Jasmin Mousavi, Mikhail Tokarev, </a:t>
            </a:r>
            <a:r>
              <a:rPr lang="en-US" dirty="0" err="1">
                <a:latin typeface="Verdana" charset="0"/>
                <a:ea typeface="Verdana" charset="0"/>
                <a:cs typeface="Verdana" charset="0"/>
              </a:rPr>
              <a:t>Arash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dirty="0" err="1">
                <a:latin typeface="Verdana" charset="0"/>
                <a:ea typeface="Verdana" charset="0"/>
                <a:cs typeface="Verdana" charset="0"/>
              </a:rPr>
              <a:t>Termehchy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, David Maier, Stefan Lee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2945C2-5461-EF08-90F4-E1E17E65CC6F}"/>
              </a:ext>
            </a:extLst>
          </p:cNvPr>
          <p:cNvSpPr txBox="1"/>
          <p:nvPr/>
        </p:nvSpPr>
        <p:spPr>
          <a:xfrm>
            <a:off x="123288" y="113014"/>
            <a:ext cx="6747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  <a:r>
              <a:rPr lang="en-US" baseline="30000" dirty="0">
                <a:solidFill>
                  <a:schemeClr val="bg1"/>
                </a:solidFill>
              </a:rPr>
              <a:t>st</a:t>
            </a:r>
            <a:r>
              <a:rPr lang="en-US" dirty="0">
                <a:solidFill>
                  <a:schemeClr val="bg1"/>
                </a:solidFill>
              </a:rPr>
              <a:t> International Workshop on Databases and Large 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1594062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</a:t>
            </a:r>
            <a:r>
              <a:rPr lang="en-US" baseline="30000" dirty="0"/>
              <a:t>th</a:t>
            </a:r>
            <a:r>
              <a:rPr lang="en-US" dirty="0"/>
              <a:t> </a:t>
            </a:r>
            <a:r>
              <a:rPr lang="en-US" sz="2800" dirty="0"/>
              <a:t>Try: Just Right!</a:t>
            </a:r>
            <a:endParaRPr lang="en-US" b="0" dirty="0"/>
          </a:p>
        </p:txBody>
      </p:sp>
      <p:pic>
        <p:nvPicPr>
          <p:cNvPr id="55" name="Picture 54" descr="&quot;&quot;">
            <a:extLst>
              <a:ext uri="{FF2B5EF4-FFF2-40B4-BE49-F238E27FC236}">
                <a16:creationId xmlns:a16="http://schemas.microsoft.com/office/drawing/2014/main" id="{69536C31-20F9-B9A3-6A1C-24719764EE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336" y="596126"/>
            <a:ext cx="633257" cy="633257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BCF1F5CB-85F1-624B-7DFE-27040DCC5DD3}"/>
              </a:ext>
            </a:extLst>
          </p:cNvPr>
          <p:cNvSpPr txBox="1">
            <a:spLocks/>
          </p:cNvSpPr>
          <p:nvPr/>
        </p:nvSpPr>
        <p:spPr>
          <a:xfrm>
            <a:off x="6972061" y="117356"/>
            <a:ext cx="5254929" cy="400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0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800" b="0" i="0" u="none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4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ourier New" panose="02070309020205020404" pitchFamily="49" charset="0"/>
              <a:buNone/>
            </a:pPr>
            <a:r>
              <a:rPr lang="en-US" dirty="0"/>
              <a:t>[Rare Daily Staff 2023] &amp; [Ashburn &amp; Thor 2004]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A8CE9C-1B5E-228F-9E1C-C7F0079CB6B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C420797-FCF4-492A-A828-CBC0DD9B3322}" type="slidenum">
              <a:rPr lang="en-US" smtClean="0"/>
              <a:t>10</a:t>
            </a:fld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1C051EF-91C2-FA8D-28EC-4BA579B1189B}"/>
              </a:ext>
            </a:extLst>
          </p:cNvPr>
          <p:cNvSpPr txBox="1"/>
          <p:nvPr/>
        </p:nvSpPr>
        <p:spPr>
          <a:xfrm>
            <a:off x="922352" y="3074075"/>
            <a:ext cx="2498700" cy="354925"/>
          </a:xfrm>
          <a:prstGeom prst="round2Same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  <a:latin typeface="+mj-lt"/>
              </a:rPr>
              <a:t>FDA-Approved Drugs</a:t>
            </a:r>
          </a:p>
        </p:txBody>
      </p:sp>
      <p:graphicFrame>
        <p:nvGraphicFramePr>
          <p:cNvPr id="40" name="Table 19">
            <a:extLst>
              <a:ext uri="{FF2B5EF4-FFF2-40B4-BE49-F238E27FC236}">
                <a16:creationId xmlns:a16="http://schemas.microsoft.com/office/drawing/2014/main" id="{08644F40-9D66-CDCD-C6E0-94498D7E11DB}"/>
              </a:ext>
            </a:extLst>
          </p:cNvPr>
          <p:cNvGraphicFramePr>
            <a:graphicFrameLocks noGrp="1"/>
          </p:cNvGraphicFramePr>
          <p:nvPr/>
        </p:nvGraphicFramePr>
        <p:xfrm>
          <a:off x="915813" y="3443252"/>
          <a:ext cx="3698828" cy="13411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09628">
                  <a:extLst>
                    <a:ext uri="{9D8B030D-6E8A-4147-A177-3AD203B41FA5}">
                      <a16:colId xmlns:a16="http://schemas.microsoft.com/office/drawing/2014/main" val="1184207905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584407514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173013609"/>
                    </a:ext>
                  </a:extLst>
                </a:gridCol>
              </a:tblGrid>
              <a:tr h="266783">
                <a:tc>
                  <a:txBody>
                    <a:bodyPr/>
                    <a:lstStyle/>
                    <a:p>
                      <a:r>
                        <a:rPr lang="en-US" sz="1400" dirty="0" err="1"/>
                        <a:t>brand_name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884692"/>
                  </a:ext>
                </a:extLst>
              </a:tr>
              <a:tr h="372766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Humira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TNF inhibitor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rheumatoid arthritis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169488"/>
                  </a:ext>
                </a:extLst>
              </a:tr>
              <a:tr h="372766">
                <a:tc>
                  <a:txBody>
                    <a:bodyPr/>
                    <a:lstStyle/>
                    <a:p>
                      <a:r>
                        <a:rPr lang="en-US" sz="1400" dirty="0"/>
                        <a:t>Enbrel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TNF inhibitor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plaque psoriasis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448793"/>
                  </a:ext>
                </a:extLst>
              </a:tr>
            </a:tbl>
          </a:graphicData>
        </a:graphic>
      </p:graphicFrame>
      <p:sp>
        <p:nvSpPr>
          <p:cNvPr id="41" name="Rectangle 40">
            <a:extLst>
              <a:ext uri="{FF2B5EF4-FFF2-40B4-BE49-F238E27FC236}">
                <a16:creationId xmlns:a16="http://schemas.microsoft.com/office/drawing/2014/main" id="{5A87B6AD-F15D-473F-2B98-9DD0968E751B}"/>
              </a:ext>
            </a:extLst>
          </p:cNvPr>
          <p:cNvSpPr/>
          <p:nvPr/>
        </p:nvSpPr>
        <p:spPr>
          <a:xfrm>
            <a:off x="922352" y="4255286"/>
            <a:ext cx="3698828" cy="52908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1000">
                <a:schemeClr val="bg1"/>
              </a:gs>
              <a:gs pos="89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E4ACC8-E9D6-9EB0-C50D-C434FA3A82E8}"/>
              </a:ext>
            </a:extLst>
          </p:cNvPr>
          <p:cNvSpPr txBox="1"/>
          <p:nvPr/>
        </p:nvSpPr>
        <p:spPr>
          <a:xfrm>
            <a:off x="899559" y="4519829"/>
            <a:ext cx="209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472C4"/>
                </a:solidFill>
              </a:rPr>
              <a:t>Local Data Source</a:t>
            </a:r>
          </a:p>
        </p:txBody>
      </p:sp>
      <p:pic>
        <p:nvPicPr>
          <p:cNvPr id="43" name="Graphic 42" descr="Female Profile with solid fill">
            <a:extLst>
              <a:ext uri="{FF2B5EF4-FFF2-40B4-BE49-F238E27FC236}">
                <a16:creationId xmlns:a16="http://schemas.microsoft.com/office/drawing/2014/main" id="{FD6E5157-BD87-2648-9129-809C7A4EB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141119" y="3378597"/>
            <a:ext cx="1749573" cy="17495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B02629-A9B3-2540-9AD4-BE45D83D98EE}"/>
              </a:ext>
            </a:extLst>
          </p:cNvPr>
          <p:cNvSpPr txBox="1"/>
          <p:nvPr/>
        </p:nvSpPr>
        <p:spPr>
          <a:xfrm>
            <a:off x="3453746" y="4365941"/>
            <a:ext cx="1160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Biomedical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Researcher</a:t>
            </a:r>
          </a:p>
        </p:txBody>
      </p:sp>
      <p:graphicFrame>
        <p:nvGraphicFramePr>
          <p:cNvPr id="12" name="Table 19">
            <a:extLst>
              <a:ext uri="{FF2B5EF4-FFF2-40B4-BE49-F238E27FC236}">
                <a16:creationId xmlns:a16="http://schemas.microsoft.com/office/drawing/2014/main" id="{10D75FE2-7E07-4FCF-7CB2-6EB53EE35C87}"/>
              </a:ext>
            </a:extLst>
          </p:cNvPr>
          <p:cNvGraphicFramePr>
            <a:graphicFrameLocks noGrp="1"/>
          </p:cNvGraphicFramePr>
          <p:nvPr/>
        </p:nvGraphicFramePr>
        <p:xfrm>
          <a:off x="8249109" y="1969344"/>
          <a:ext cx="3481664" cy="1341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02518">
                  <a:extLst>
                    <a:ext uri="{9D8B030D-6E8A-4147-A177-3AD203B41FA5}">
                      <a16:colId xmlns:a16="http://schemas.microsoft.com/office/drawing/2014/main" val="1184207905"/>
                    </a:ext>
                  </a:extLst>
                </a:gridCol>
                <a:gridCol w="2179146">
                  <a:extLst>
                    <a:ext uri="{9D8B030D-6E8A-4147-A177-3AD203B41FA5}">
                      <a16:colId xmlns:a16="http://schemas.microsoft.com/office/drawing/2014/main" val="3584407514"/>
                    </a:ext>
                  </a:extLst>
                </a:gridCol>
              </a:tblGrid>
              <a:tr h="222026">
                <a:tc>
                  <a:txBody>
                    <a:bodyPr/>
                    <a:lstStyle/>
                    <a:p>
                      <a:r>
                        <a:rPr lang="en-US" sz="1400" dirty="0" err="1"/>
                        <a:t>generic_name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err="1"/>
                        <a:t>adverse_effects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884692"/>
                  </a:ext>
                </a:extLst>
              </a:tr>
              <a:tr h="222026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Adalimumab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After treatment with adalimumab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169488"/>
                  </a:ext>
                </a:extLst>
              </a:tr>
              <a:tr h="2220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Etanercept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Etanercept binds specifically to tumor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448793"/>
                  </a:ext>
                </a:extLst>
              </a:tr>
            </a:tbl>
          </a:graphicData>
        </a:graphic>
      </p:graphicFrame>
      <p:graphicFrame>
        <p:nvGraphicFramePr>
          <p:cNvPr id="13" name="Table 19">
            <a:extLst>
              <a:ext uri="{FF2B5EF4-FFF2-40B4-BE49-F238E27FC236}">
                <a16:creationId xmlns:a16="http://schemas.microsoft.com/office/drawing/2014/main" id="{2D524B3A-3855-EFB4-7CD0-BEA5282B2EEF}"/>
              </a:ext>
            </a:extLst>
          </p:cNvPr>
          <p:cNvGraphicFramePr>
            <a:graphicFrameLocks noGrp="1"/>
          </p:cNvGraphicFramePr>
          <p:nvPr/>
        </p:nvGraphicFramePr>
        <p:xfrm>
          <a:off x="8222388" y="4516362"/>
          <a:ext cx="3508385" cy="1341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91947">
                  <a:extLst>
                    <a:ext uri="{9D8B030D-6E8A-4147-A177-3AD203B41FA5}">
                      <a16:colId xmlns:a16="http://schemas.microsoft.com/office/drawing/2014/main" val="1184207905"/>
                    </a:ext>
                  </a:extLst>
                </a:gridCol>
                <a:gridCol w="1716438">
                  <a:extLst>
                    <a:ext uri="{9D8B030D-6E8A-4147-A177-3AD203B41FA5}">
                      <a16:colId xmlns:a16="http://schemas.microsoft.com/office/drawing/2014/main" val="3584407514"/>
                    </a:ext>
                  </a:extLst>
                </a:gridCol>
              </a:tblGrid>
              <a:tr h="137693">
                <a:tc>
                  <a:txBody>
                    <a:bodyPr/>
                    <a:lstStyle/>
                    <a:p>
                      <a:r>
                        <a:rPr lang="en-US" sz="1400" dirty="0"/>
                        <a:t>formula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mechanisms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884692"/>
                  </a:ext>
                </a:extLst>
              </a:tr>
              <a:tr h="137693"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C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6428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H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9912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N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1694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O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1987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S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46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Binds with specificity to tumor 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169488"/>
                  </a:ext>
                </a:extLst>
              </a:tr>
              <a:tr h="137693"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C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2224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H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3475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N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621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O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698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S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36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There are two distinct receptors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448793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754C9257-CB40-282C-434C-F371E71E3F3C}"/>
              </a:ext>
            </a:extLst>
          </p:cNvPr>
          <p:cNvSpPr/>
          <p:nvPr/>
        </p:nvSpPr>
        <p:spPr>
          <a:xfrm>
            <a:off x="10652545" y="3551594"/>
            <a:ext cx="224573" cy="22457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AF2466-33DD-A56E-9215-1D43814273D5}"/>
              </a:ext>
            </a:extLst>
          </p:cNvPr>
          <p:cNvSpPr/>
          <p:nvPr/>
        </p:nvSpPr>
        <p:spPr>
          <a:xfrm>
            <a:off x="10652545" y="3890334"/>
            <a:ext cx="224573" cy="22457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6FFBEC6-BB96-F81B-ECF4-EDF10219CB2A}"/>
              </a:ext>
            </a:extLst>
          </p:cNvPr>
          <p:cNvSpPr/>
          <p:nvPr/>
        </p:nvSpPr>
        <p:spPr>
          <a:xfrm>
            <a:off x="10652542" y="4229074"/>
            <a:ext cx="224573" cy="22457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86878D-E802-FEE7-8091-C3D60ACFB7CC}"/>
              </a:ext>
            </a:extLst>
          </p:cNvPr>
          <p:cNvSpPr txBox="1"/>
          <p:nvPr/>
        </p:nvSpPr>
        <p:spPr>
          <a:xfrm>
            <a:off x="8260537" y="1597081"/>
            <a:ext cx="1858439" cy="354925"/>
          </a:xfrm>
          <a:prstGeom prst="round2SameRect">
            <a:avLst/>
          </a:prstGeom>
          <a:solidFill>
            <a:srgbClr val="70AD47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  <a:latin typeface="+mj-lt"/>
              </a:rPr>
              <a:t>Generic Drugs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2DB9AF-47E2-0543-5822-93DD4BF7FB74}"/>
              </a:ext>
            </a:extLst>
          </p:cNvPr>
          <p:cNvSpPr txBox="1"/>
          <p:nvPr/>
        </p:nvSpPr>
        <p:spPr>
          <a:xfrm>
            <a:off x="8233818" y="4143570"/>
            <a:ext cx="1885159" cy="354925"/>
          </a:xfrm>
          <a:prstGeom prst="round2SameRect">
            <a:avLst/>
          </a:prstGeom>
          <a:solidFill>
            <a:srgbClr val="ED7D31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  <a:latin typeface="+mj-lt"/>
              </a:rPr>
              <a:t>Bio Compounds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1CE28C-BFA9-16DA-EA87-97851807BC4A}"/>
              </a:ext>
            </a:extLst>
          </p:cNvPr>
          <p:cNvSpPr/>
          <p:nvPr/>
        </p:nvSpPr>
        <p:spPr>
          <a:xfrm>
            <a:off x="8222388" y="2852327"/>
            <a:ext cx="3508385" cy="4839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1000">
                <a:schemeClr val="bg1"/>
              </a:gs>
              <a:gs pos="89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6E27A3-2B7E-B3EA-196E-19F5BCE6367B}"/>
              </a:ext>
            </a:extLst>
          </p:cNvPr>
          <p:cNvSpPr/>
          <p:nvPr/>
        </p:nvSpPr>
        <p:spPr>
          <a:xfrm>
            <a:off x="8219520" y="5367244"/>
            <a:ext cx="3587649" cy="49101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1000">
                <a:schemeClr val="bg1"/>
              </a:gs>
              <a:gs pos="89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31EF15-8CBA-F5F3-D5A6-C2DB30810829}"/>
              </a:ext>
            </a:extLst>
          </p:cNvPr>
          <p:cNvSpPr txBox="1"/>
          <p:nvPr/>
        </p:nvSpPr>
        <p:spPr>
          <a:xfrm>
            <a:off x="8257069" y="3417972"/>
            <a:ext cx="2614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AD47"/>
                </a:solidFill>
              </a:rPr>
              <a:t>External Data Source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2B0678-812E-4FD3-E8CA-0D2DCAA8C737}"/>
              </a:ext>
            </a:extLst>
          </p:cNvPr>
          <p:cNvSpPr txBox="1"/>
          <p:nvPr/>
        </p:nvSpPr>
        <p:spPr>
          <a:xfrm>
            <a:off x="8219692" y="6007684"/>
            <a:ext cx="2186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D7D31"/>
                </a:solidFill>
              </a:rPr>
              <a:t>External Data Source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1166FCF-AA9A-74E6-C29D-FFFD44CDCE8C}"/>
              </a:ext>
            </a:extLst>
          </p:cNvPr>
          <p:cNvGrpSpPr/>
          <p:nvPr/>
        </p:nvGrpSpPr>
        <p:grpSpPr>
          <a:xfrm>
            <a:off x="8491900" y="5126408"/>
            <a:ext cx="2861899" cy="852915"/>
            <a:chOff x="4141919" y="2939717"/>
            <a:chExt cx="2272098" cy="852915"/>
          </a:xfrm>
          <a:effectLst>
            <a:outerShdw blurRad="50800" dir="5400000" algn="ctr" rotWithShape="0">
              <a:srgbClr val="000000">
                <a:alpha val="43137"/>
              </a:srgbClr>
            </a:outerShdw>
          </a:effectLst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060E638-F10B-7A11-F070-6EEE1E2800A6}"/>
                </a:ext>
              </a:extLst>
            </p:cNvPr>
            <p:cNvSpPr/>
            <p:nvPr/>
          </p:nvSpPr>
          <p:spPr>
            <a:xfrm>
              <a:off x="4141919" y="2939717"/>
              <a:ext cx="2272098" cy="852915"/>
            </a:xfrm>
            <a:prstGeom prst="rect">
              <a:avLst/>
            </a:prstGeom>
            <a:solidFill>
              <a:srgbClr val="ED7D31"/>
            </a:solidFill>
            <a:effectLst>
              <a:outerShdw blurRad="50800" dist="38100" dir="2700000" sx="103000" sy="10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1ADBC70-582A-18C8-16FB-CC47B6B9877C}"/>
                </a:ext>
              </a:extLst>
            </p:cNvPr>
            <p:cNvSpPr txBox="1"/>
            <p:nvPr/>
          </p:nvSpPr>
          <p:spPr>
            <a:xfrm>
              <a:off x="4188900" y="3048672"/>
              <a:ext cx="1525248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1D251E2-1390-1497-7D24-199D471C208A}"/>
                </a:ext>
              </a:extLst>
            </p:cNvPr>
            <p:cNvSpPr/>
            <p:nvPr/>
          </p:nvSpPr>
          <p:spPr>
            <a:xfrm>
              <a:off x="5762859" y="3048672"/>
              <a:ext cx="535851" cy="307777"/>
            </a:xfrm>
            <a:prstGeom prst="rect">
              <a:avLst/>
            </a:prstGeom>
            <a:solidFill>
              <a:srgbClr val="ED7D3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Search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69C6D69-2996-A8DC-AE8F-3775D9FF4B6E}"/>
                </a:ext>
              </a:extLst>
            </p:cNvPr>
            <p:cNvSpPr/>
            <p:nvPr/>
          </p:nvSpPr>
          <p:spPr>
            <a:xfrm>
              <a:off x="4190629" y="3446297"/>
              <a:ext cx="2174677" cy="30777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72CBC67-632F-4197-5921-8CCD5EC086AB}"/>
              </a:ext>
            </a:extLst>
          </p:cNvPr>
          <p:cNvGrpSpPr/>
          <p:nvPr/>
        </p:nvGrpSpPr>
        <p:grpSpPr>
          <a:xfrm>
            <a:off x="8491898" y="2530725"/>
            <a:ext cx="2861899" cy="852915"/>
            <a:chOff x="4141919" y="2939717"/>
            <a:chExt cx="2272098" cy="852915"/>
          </a:xfrm>
          <a:effectLst>
            <a:outerShdw blurRad="50800" dir="5400000" algn="ctr" rotWithShape="0">
              <a:srgbClr val="000000">
                <a:alpha val="43137"/>
              </a:srgbClr>
            </a:outerShdw>
          </a:effectLst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12C87EB-2A1B-4134-390E-DB63DC5331BB}"/>
                </a:ext>
              </a:extLst>
            </p:cNvPr>
            <p:cNvSpPr/>
            <p:nvPr/>
          </p:nvSpPr>
          <p:spPr>
            <a:xfrm>
              <a:off x="4141919" y="2939717"/>
              <a:ext cx="2272098" cy="852915"/>
            </a:xfrm>
            <a:prstGeom prst="rect">
              <a:avLst/>
            </a:prstGeom>
            <a:solidFill>
              <a:srgbClr val="70AD47"/>
            </a:solidFill>
            <a:effectLst>
              <a:outerShdw blurRad="50800" dist="38100" dir="2700000" sx="103000" sy="10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6A03239-6525-5BDC-B456-32C7BCAC105B}"/>
                </a:ext>
              </a:extLst>
            </p:cNvPr>
            <p:cNvSpPr txBox="1"/>
            <p:nvPr/>
          </p:nvSpPr>
          <p:spPr>
            <a:xfrm>
              <a:off x="4190630" y="3048672"/>
              <a:ext cx="1523518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F86115D-E8A3-5867-272C-F905EEAB53CD}"/>
                </a:ext>
              </a:extLst>
            </p:cNvPr>
            <p:cNvSpPr/>
            <p:nvPr/>
          </p:nvSpPr>
          <p:spPr>
            <a:xfrm>
              <a:off x="5762859" y="3048672"/>
              <a:ext cx="535851" cy="307777"/>
            </a:xfrm>
            <a:prstGeom prst="rect">
              <a:avLst/>
            </a:prstGeom>
            <a:solidFill>
              <a:srgbClr val="70AD4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Search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ABB69A1-5C8B-FF80-5E9F-680617663634}"/>
                </a:ext>
              </a:extLst>
            </p:cNvPr>
            <p:cNvSpPr/>
            <p:nvPr/>
          </p:nvSpPr>
          <p:spPr>
            <a:xfrm>
              <a:off x="4190629" y="3446297"/>
              <a:ext cx="2174677" cy="30777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5C8E725-F94F-6089-2E75-5A09D61E68AD}"/>
              </a:ext>
            </a:extLst>
          </p:cNvPr>
          <p:cNvSpPr txBox="1"/>
          <p:nvPr/>
        </p:nvSpPr>
        <p:spPr>
          <a:xfrm>
            <a:off x="8552166" y="2638046"/>
            <a:ext cx="191899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TNF plaque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BFCD88-84A0-E6E7-4D74-376029A595EB}"/>
              </a:ext>
            </a:extLst>
          </p:cNvPr>
          <p:cNvSpPr txBox="1"/>
          <p:nvPr/>
        </p:nvSpPr>
        <p:spPr>
          <a:xfrm>
            <a:off x="8562668" y="5231642"/>
            <a:ext cx="191899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psoriasis TNF arthritis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C12BCD6-0FCE-0CF7-3466-48175CC418B7}"/>
              </a:ext>
            </a:extLst>
          </p:cNvPr>
          <p:cNvSpPr/>
          <p:nvPr/>
        </p:nvSpPr>
        <p:spPr>
          <a:xfrm rot="20592353">
            <a:off x="4768975" y="3255847"/>
            <a:ext cx="3922392" cy="22174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8038B6A-68B9-6F13-77FB-2C6BBFF58A82}"/>
              </a:ext>
            </a:extLst>
          </p:cNvPr>
          <p:cNvSpPr/>
          <p:nvPr/>
        </p:nvSpPr>
        <p:spPr>
          <a:xfrm rot="716364">
            <a:off x="4746170" y="4909028"/>
            <a:ext cx="3922392" cy="22174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BD25E7E-E04F-91AB-9CED-5B08724F92A7}"/>
              </a:ext>
            </a:extLst>
          </p:cNvPr>
          <p:cNvSpPr/>
          <p:nvPr/>
        </p:nvSpPr>
        <p:spPr>
          <a:xfrm>
            <a:off x="8542052" y="3039828"/>
            <a:ext cx="2739189" cy="3077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9 results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912D97C-0ED9-508D-7312-C96D4C4A1FA0}"/>
              </a:ext>
            </a:extLst>
          </p:cNvPr>
          <p:cNvSpPr/>
          <p:nvPr/>
        </p:nvSpPr>
        <p:spPr>
          <a:xfrm>
            <a:off x="8542051" y="5627782"/>
            <a:ext cx="2739189" cy="3077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14 results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C39D63C-71BB-CB72-11BC-C771228913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429763"/>
              </p:ext>
            </p:extLst>
          </p:nvPr>
        </p:nvGraphicFramePr>
        <p:xfrm>
          <a:off x="6822854" y="3168809"/>
          <a:ext cx="1343947" cy="354924"/>
        </p:xfrm>
        <a:graphic>
          <a:graphicData uri="http://schemas.openxmlformats.org/drawingml/2006/table">
            <a:tbl>
              <a:tblPr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{93296810-A885-4BE3-A3E7-6D5BEEA58F35}</a:tableStyleId>
              </a:tblPr>
              <a:tblGrid>
                <a:gridCol w="1343947">
                  <a:extLst>
                    <a:ext uri="{9D8B030D-6E8A-4147-A177-3AD203B41FA5}">
                      <a16:colId xmlns:a16="http://schemas.microsoft.com/office/drawing/2014/main" val="545644189"/>
                    </a:ext>
                  </a:extLst>
                </a:gridCol>
              </a:tblGrid>
              <a:tr h="354924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Adalimumab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257694"/>
                  </a:ext>
                </a:extLst>
              </a:tr>
            </a:tbl>
          </a:graphicData>
        </a:graphic>
      </p:graphicFrame>
      <p:pic>
        <p:nvPicPr>
          <p:cNvPr id="5" name="Graphic 86" descr="Arrow Slight curve">
            <a:extLst>
              <a:ext uri="{FF2B5EF4-FFF2-40B4-BE49-F238E27FC236}">
                <a16:creationId xmlns:a16="http://schemas.microsoft.com/office/drawing/2014/main" id="{18CB1543-6B6B-F580-F84A-8AC754406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247881" flipH="1">
            <a:off x="8198236" y="2994581"/>
            <a:ext cx="564921" cy="610203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128AC39-5035-F72E-23EB-DF69C548C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287076"/>
              </p:ext>
            </p:extLst>
          </p:nvPr>
        </p:nvGraphicFramePr>
        <p:xfrm>
          <a:off x="6096000" y="5729633"/>
          <a:ext cx="2123520" cy="354924"/>
        </p:xfrm>
        <a:graphic>
          <a:graphicData uri="http://schemas.openxmlformats.org/drawingml/2006/table">
            <a:tbl>
              <a:tblPr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{93296810-A885-4BE3-A3E7-6D5BEEA58F35}</a:tableStyleId>
              </a:tblPr>
              <a:tblGrid>
                <a:gridCol w="2123520">
                  <a:extLst>
                    <a:ext uri="{9D8B030D-6E8A-4147-A177-3AD203B41FA5}">
                      <a16:colId xmlns:a16="http://schemas.microsoft.com/office/drawing/2014/main" val="545644189"/>
                    </a:ext>
                  </a:extLst>
                </a:gridCol>
              </a:tblGrid>
              <a:tr h="3549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</a:rPr>
                        <a:t>C</a:t>
                      </a:r>
                      <a:r>
                        <a:rPr lang="en-US" sz="1600" b="1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6428</a:t>
                      </a: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</a:rPr>
                        <a:t>H</a:t>
                      </a:r>
                      <a:r>
                        <a:rPr lang="en-US" sz="1600" b="1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9912</a:t>
                      </a: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</a:rPr>
                        <a:t>N</a:t>
                      </a:r>
                      <a:r>
                        <a:rPr lang="en-US" sz="1600" b="1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1694</a:t>
                      </a: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</a:rPr>
                        <a:t>O</a:t>
                      </a:r>
                      <a:r>
                        <a:rPr lang="en-US" sz="1600" b="1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1987</a:t>
                      </a: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</a:rPr>
                        <a:t>S</a:t>
                      </a:r>
                      <a:r>
                        <a:rPr lang="en-US" sz="1600" b="1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46</a:t>
                      </a:r>
                      <a:endParaRPr lang="en-US" sz="1600" b="1" dirty="0"/>
                    </a:p>
                  </a:txBody>
                  <a:tcPr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9257694"/>
                  </a:ext>
                </a:extLst>
              </a:tr>
            </a:tbl>
          </a:graphicData>
        </a:graphic>
      </p:graphicFrame>
      <p:pic>
        <p:nvPicPr>
          <p:cNvPr id="8" name="Graphic 86" descr="Arrow Slight curve">
            <a:extLst>
              <a:ext uri="{FF2B5EF4-FFF2-40B4-BE49-F238E27FC236}">
                <a16:creationId xmlns:a16="http://schemas.microsoft.com/office/drawing/2014/main" id="{3EF2FC64-C64E-14EF-C5B7-D9CE027D1B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247881" flipH="1">
            <a:off x="8250955" y="5555405"/>
            <a:ext cx="564921" cy="61020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37DF9C0-A17E-F868-EE39-E3AD57CEAD04}"/>
              </a:ext>
            </a:extLst>
          </p:cNvPr>
          <p:cNvSpPr txBox="1"/>
          <p:nvPr/>
        </p:nvSpPr>
        <p:spPr>
          <a:xfrm>
            <a:off x="3159233" y="1662923"/>
            <a:ext cx="4244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Retrieves relevant entity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…and few non-relevant entities</a:t>
            </a:r>
          </a:p>
        </p:txBody>
      </p:sp>
      <p:pic>
        <p:nvPicPr>
          <p:cNvPr id="44" name="Graphic 43" descr="Thumbs up sign with solid fill">
            <a:extLst>
              <a:ext uri="{FF2B5EF4-FFF2-40B4-BE49-F238E27FC236}">
                <a16:creationId xmlns:a16="http://schemas.microsoft.com/office/drawing/2014/main" id="{48EFDF0A-1723-C953-C59A-8CF1F4FBDC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71702" y="1547456"/>
            <a:ext cx="914400" cy="914400"/>
          </a:xfrm>
          <a:prstGeom prst="rect">
            <a:avLst/>
          </a:prstGeom>
        </p:spPr>
      </p:pic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C408CAFC-7A9A-24BC-FB21-79ED719696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E74DA6-4A4D-794F-317D-CD9602B02909}"/>
              </a:ext>
            </a:extLst>
          </p:cNvPr>
          <p:cNvSpPr txBox="1"/>
          <p:nvPr/>
        </p:nvSpPr>
        <p:spPr>
          <a:xfrm>
            <a:off x="1474236" y="5528122"/>
            <a:ext cx="2175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A lot of work!</a:t>
            </a:r>
          </a:p>
        </p:txBody>
      </p:sp>
    </p:spTree>
    <p:extLst>
      <p:ext uri="{BB962C8B-B14F-4D97-AF65-F5344CB8AC3E}">
        <p14:creationId xmlns:p14="http://schemas.microsoft.com/office/powerpoint/2010/main" val="46906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9" grpId="0" animBg="1"/>
      <p:bldP spid="11" grpId="0" animBg="1"/>
      <p:bldP spid="35" grpId="0" animBg="1"/>
      <p:bldP spid="36" grpId="0" animBg="1"/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Alternative: Use a Mediator</a:t>
            </a:r>
            <a:endParaRPr lang="en-US" b="0" dirty="0"/>
          </a:p>
        </p:txBody>
      </p:sp>
      <p:pic>
        <p:nvPicPr>
          <p:cNvPr id="55" name="Picture 54" descr="&quot;&quot;">
            <a:extLst>
              <a:ext uri="{FF2B5EF4-FFF2-40B4-BE49-F238E27FC236}">
                <a16:creationId xmlns:a16="http://schemas.microsoft.com/office/drawing/2014/main" id="{69536C31-20F9-B9A3-6A1C-24719764EE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336" y="596126"/>
            <a:ext cx="633257" cy="633257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BCF1F5CB-85F1-624B-7DFE-27040DCC5DD3}"/>
              </a:ext>
            </a:extLst>
          </p:cNvPr>
          <p:cNvSpPr txBox="1">
            <a:spLocks/>
          </p:cNvSpPr>
          <p:nvPr/>
        </p:nvSpPr>
        <p:spPr>
          <a:xfrm>
            <a:off x="6972061" y="117356"/>
            <a:ext cx="5254929" cy="400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0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800" b="0" i="0" u="none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4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ourier New" panose="02070309020205020404" pitchFamily="49" charset="0"/>
              <a:buNone/>
            </a:pPr>
            <a:r>
              <a:rPr lang="en-US" dirty="0"/>
              <a:t>[Rare Daily Staff 2023] &amp; [Ashburn &amp; Thor 2004]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A8CE9C-1B5E-228F-9E1C-C7F0079CB6B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C420797-FCF4-492A-A828-CBC0DD9B3322}" type="slidenum">
              <a:rPr lang="en-US" smtClean="0"/>
              <a:t>11</a:t>
            </a:fld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1C051EF-91C2-FA8D-28EC-4BA579B1189B}"/>
              </a:ext>
            </a:extLst>
          </p:cNvPr>
          <p:cNvSpPr txBox="1"/>
          <p:nvPr/>
        </p:nvSpPr>
        <p:spPr>
          <a:xfrm>
            <a:off x="922352" y="3074075"/>
            <a:ext cx="2498700" cy="354925"/>
          </a:xfrm>
          <a:prstGeom prst="round2Same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  <a:latin typeface="+mj-lt"/>
              </a:rPr>
              <a:t>FDA-Approved Drugs</a:t>
            </a:r>
          </a:p>
        </p:txBody>
      </p:sp>
      <p:graphicFrame>
        <p:nvGraphicFramePr>
          <p:cNvPr id="40" name="Table 19">
            <a:extLst>
              <a:ext uri="{FF2B5EF4-FFF2-40B4-BE49-F238E27FC236}">
                <a16:creationId xmlns:a16="http://schemas.microsoft.com/office/drawing/2014/main" id="{08644F40-9D66-CDCD-C6E0-94498D7E1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92480"/>
              </p:ext>
            </p:extLst>
          </p:nvPr>
        </p:nvGraphicFramePr>
        <p:xfrm>
          <a:off x="915813" y="3443252"/>
          <a:ext cx="3698828" cy="13411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09628">
                  <a:extLst>
                    <a:ext uri="{9D8B030D-6E8A-4147-A177-3AD203B41FA5}">
                      <a16:colId xmlns:a16="http://schemas.microsoft.com/office/drawing/2014/main" val="1184207905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584407514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173013609"/>
                    </a:ext>
                  </a:extLst>
                </a:gridCol>
              </a:tblGrid>
              <a:tr h="266783">
                <a:tc>
                  <a:txBody>
                    <a:bodyPr/>
                    <a:lstStyle/>
                    <a:p>
                      <a:r>
                        <a:rPr lang="en-US" sz="1400" dirty="0" err="1"/>
                        <a:t>brand_name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884692"/>
                  </a:ext>
                </a:extLst>
              </a:tr>
              <a:tr h="372766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Humira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TNF inhibitor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rheumatoid arthritis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169488"/>
                  </a:ext>
                </a:extLst>
              </a:tr>
              <a:tr h="372766">
                <a:tc>
                  <a:txBody>
                    <a:bodyPr/>
                    <a:lstStyle/>
                    <a:p>
                      <a:r>
                        <a:rPr lang="en-US" sz="1400" dirty="0"/>
                        <a:t>Enbrel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TNF inhibitor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plaque psoriasis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448793"/>
                  </a:ext>
                </a:extLst>
              </a:tr>
            </a:tbl>
          </a:graphicData>
        </a:graphic>
      </p:graphicFrame>
      <p:sp>
        <p:nvSpPr>
          <p:cNvPr id="41" name="Rectangle 40">
            <a:extLst>
              <a:ext uri="{FF2B5EF4-FFF2-40B4-BE49-F238E27FC236}">
                <a16:creationId xmlns:a16="http://schemas.microsoft.com/office/drawing/2014/main" id="{5A87B6AD-F15D-473F-2B98-9DD0968E751B}"/>
              </a:ext>
            </a:extLst>
          </p:cNvPr>
          <p:cNvSpPr/>
          <p:nvPr/>
        </p:nvSpPr>
        <p:spPr>
          <a:xfrm>
            <a:off x="922352" y="4255286"/>
            <a:ext cx="3698828" cy="52908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1000">
                <a:schemeClr val="bg1"/>
              </a:gs>
              <a:gs pos="89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E4ACC8-E9D6-9EB0-C50D-C434FA3A82E8}"/>
              </a:ext>
            </a:extLst>
          </p:cNvPr>
          <p:cNvSpPr txBox="1"/>
          <p:nvPr/>
        </p:nvSpPr>
        <p:spPr>
          <a:xfrm>
            <a:off x="899559" y="4519829"/>
            <a:ext cx="209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472C4"/>
                </a:solidFill>
              </a:rPr>
              <a:t>Local Data Source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CF00076-71E3-F6FF-713C-DAE5C9D74E86}"/>
              </a:ext>
            </a:extLst>
          </p:cNvPr>
          <p:cNvSpPr/>
          <p:nvPr/>
        </p:nvSpPr>
        <p:spPr>
          <a:xfrm>
            <a:off x="5607108" y="3203970"/>
            <a:ext cx="1613817" cy="1345966"/>
          </a:xfrm>
          <a:prstGeom prst="roundRect">
            <a:avLst>
              <a:gd name="adj" fmla="val 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Mediator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A5F6B3E9-BDF9-C084-16D7-B1A1699FEF01}"/>
              </a:ext>
            </a:extLst>
          </p:cNvPr>
          <p:cNvSpPr txBox="1">
            <a:spLocks/>
          </p:cNvSpPr>
          <p:nvPr/>
        </p:nvSpPr>
        <p:spPr>
          <a:xfrm>
            <a:off x="998134" y="1426437"/>
            <a:ext cx="5252195" cy="142588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0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800" b="0" i="0" u="none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4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Query on behalf of the user: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User specifies </a:t>
            </a:r>
            <a:r>
              <a:rPr lang="en-US" i="1" dirty="0"/>
              <a:t>local</a:t>
            </a:r>
            <a:r>
              <a:rPr lang="en-US" dirty="0"/>
              <a:t> entity for augmentation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Mediator retrieves relevant information from external sources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F60F3F8-DC83-E841-99C8-9D246C13A64E}"/>
              </a:ext>
            </a:extLst>
          </p:cNvPr>
          <p:cNvSpPr/>
          <p:nvPr/>
        </p:nvSpPr>
        <p:spPr>
          <a:xfrm>
            <a:off x="4696306" y="3810386"/>
            <a:ext cx="838133" cy="22174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F35656-C24F-46F2-59C0-BEFEDC942B02}"/>
              </a:ext>
            </a:extLst>
          </p:cNvPr>
          <p:cNvSpPr/>
          <p:nvPr/>
        </p:nvSpPr>
        <p:spPr>
          <a:xfrm>
            <a:off x="909274" y="3729015"/>
            <a:ext cx="3682361" cy="579984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Graphic 42" descr="Female Profile with solid fill">
            <a:extLst>
              <a:ext uri="{FF2B5EF4-FFF2-40B4-BE49-F238E27FC236}">
                <a16:creationId xmlns:a16="http://schemas.microsoft.com/office/drawing/2014/main" id="{FD6E5157-BD87-2648-9129-809C7A4EB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141119" y="3378597"/>
            <a:ext cx="1749573" cy="174957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9D7CE1E-A93D-F6F0-22A1-99009D9D6177}"/>
              </a:ext>
            </a:extLst>
          </p:cNvPr>
          <p:cNvSpPr txBox="1"/>
          <p:nvPr/>
        </p:nvSpPr>
        <p:spPr>
          <a:xfrm>
            <a:off x="3678313" y="4479378"/>
            <a:ext cx="6751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User</a:t>
            </a:r>
            <a:endParaRPr lang="en-US" sz="1400" b="1" dirty="0">
              <a:solidFill>
                <a:schemeClr val="bg1"/>
              </a:solidFill>
            </a:endParaRPr>
          </a:p>
        </p:txBody>
      </p:sp>
      <p:graphicFrame>
        <p:nvGraphicFramePr>
          <p:cNvPr id="15" name="Table 19">
            <a:extLst>
              <a:ext uri="{FF2B5EF4-FFF2-40B4-BE49-F238E27FC236}">
                <a16:creationId xmlns:a16="http://schemas.microsoft.com/office/drawing/2014/main" id="{373ACF8F-5A70-A787-F9C5-BAB22151D390}"/>
              </a:ext>
            </a:extLst>
          </p:cNvPr>
          <p:cNvGraphicFramePr>
            <a:graphicFrameLocks noGrp="1"/>
          </p:cNvGraphicFramePr>
          <p:nvPr/>
        </p:nvGraphicFramePr>
        <p:xfrm>
          <a:off x="8249109" y="1969344"/>
          <a:ext cx="3481664" cy="1341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02518">
                  <a:extLst>
                    <a:ext uri="{9D8B030D-6E8A-4147-A177-3AD203B41FA5}">
                      <a16:colId xmlns:a16="http://schemas.microsoft.com/office/drawing/2014/main" val="1184207905"/>
                    </a:ext>
                  </a:extLst>
                </a:gridCol>
                <a:gridCol w="2179146">
                  <a:extLst>
                    <a:ext uri="{9D8B030D-6E8A-4147-A177-3AD203B41FA5}">
                      <a16:colId xmlns:a16="http://schemas.microsoft.com/office/drawing/2014/main" val="3584407514"/>
                    </a:ext>
                  </a:extLst>
                </a:gridCol>
              </a:tblGrid>
              <a:tr h="222026">
                <a:tc>
                  <a:txBody>
                    <a:bodyPr/>
                    <a:lstStyle/>
                    <a:p>
                      <a:r>
                        <a:rPr lang="en-US" sz="1400" dirty="0" err="1"/>
                        <a:t>generic_name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err="1"/>
                        <a:t>adverse_effects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884692"/>
                  </a:ext>
                </a:extLst>
              </a:tr>
              <a:tr h="222026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Adalimumab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After treatment with adalimumab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169488"/>
                  </a:ext>
                </a:extLst>
              </a:tr>
              <a:tr h="2220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Etanercept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Etanercept binds specifically to tumor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448793"/>
                  </a:ext>
                </a:extLst>
              </a:tr>
            </a:tbl>
          </a:graphicData>
        </a:graphic>
      </p:graphicFrame>
      <p:graphicFrame>
        <p:nvGraphicFramePr>
          <p:cNvPr id="16" name="Table 19">
            <a:extLst>
              <a:ext uri="{FF2B5EF4-FFF2-40B4-BE49-F238E27FC236}">
                <a16:creationId xmlns:a16="http://schemas.microsoft.com/office/drawing/2014/main" id="{71D6BA0D-33EE-479E-3065-84E0D367CE09}"/>
              </a:ext>
            </a:extLst>
          </p:cNvPr>
          <p:cNvGraphicFramePr>
            <a:graphicFrameLocks noGrp="1"/>
          </p:cNvGraphicFramePr>
          <p:nvPr/>
        </p:nvGraphicFramePr>
        <p:xfrm>
          <a:off x="8222388" y="4516362"/>
          <a:ext cx="3508385" cy="1341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91947">
                  <a:extLst>
                    <a:ext uri="{9D8B030D-6E8A-4147-A177-3AD203B41FA5}">
                      <a16:colId xmlns:a16="http://schemas.microsoft.com/office/drawing/2014/main" val="1184207905"/>
                    </a:ext>
                  </a:extLst>
                </a:gridCol>
                <a:gridCol w="1716438">
                  <a:extLst>
                    <a:ext uri="{9D8B030D-6E8A-4147-A177-3AD203B41FA5}">
                      <a16:colId xmlns:a16="http://schemas.microsoft.com/office/drawing/2014/main" val="3584407514"/>
                    </a:ext>
                  </a:extLst>
                </a:gridCol>
              </a:tblGrid>
              <a:tr h="137693">
                <a:tc>
                  <a:txBody>
                    <a:bodyPr/>
                    <a:lstStyle/>
                    <a:p>
                      <a:r>
                        <a:rPr lang="en-US" sz="1400" dirty="0"/>
                        <a:t>formula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mechanisms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884692"/>
                  </a:ext>
                </a:extLst>
              </a:tr>
              <a:tr h="137693"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C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6428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H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9912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N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1694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O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1987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S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46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Binds with specificity to tumor 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169488"/>
                  </a:ext>
                </a:extLst>
              </a:tr>
              <a:tr h="137693"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C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2224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H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3475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N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621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O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698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S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36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There are two distinct receptors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448793"/>
                  </a:ext>
                </a:extLst>
              </a:tr>
            </a:tbl>
          </a:graphicData>
        </a:graphic>
      </p:graphicFrame>
      <p:sp>
        <p:nvSpPr>
          <p:cNvPr id="17" name="Oval 16">
            <a:extLst>
              <a:ext uri="{FF2B5EF4-FFF2-40B4-BE49-F238E27FC236}">
                <a16:creationId xmlns:a16="http://schemas.microsoft.com/office/drawing/2014/main" id="{5EA18EAD-FCEF-355C-2FF7-39811BF7BA8F}"/>
              </a:ext>
            </a:extLst>
          </p:cNvPr>
          <p:cNvSpPr/>
          <p:nvPr/>
        </p:nvSpPr>
        <p:spPr>
          <a:xfrm>
            <a:off x="10652545" y="3551594"/>
            <a:ext cx="224573" cy="22457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B409AAD-FA6D-814C-7066-008A4AD159B3}"/>
              </a:ext>
            </a:extLst>
          </p:cNvPr>
          <p:cNvSpPr/>
          <p:nvPr/>
        </p:nvSpPr>
        <p:spPr>
          <a:xfrm>
            <a:off x="10652545" y="3890334"/>
            <a:ext cx="224573" cy="22457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61AB1CF-E55C-3BE4-9671-F012F4FED598}"/>
              </a:ext>
            </a:extLst>
          </p:cNvPr>
          <p:cNvSpPr/>
          <p:nvPr/>
        </p:nvSpPr>
        <p:spPr>
          <a:xfrm>
            <a:off x="10652542" y="4229074"/>
            <a:ext cx="224573" cy="22457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F97E16-0A6D-1D4F-78BC-096BD7E6F663}"/>
              </a:ext>
            </a:extLst>
          </p:cNvPr>
          <p:cNvSpPr txBox="1"/>
          <p:nvPr/>
        </p:nvSpPr>
        <p:spPr>
          <a:xfrm>
            <a:off x="8260537" y="1597081"/>
            <a:ext cx="1858439" cy="354925"/>
          </a:xfrm>
          <a:prstGeom prst="round2SameRect">
            <a:avLst/>
          </a:prstGeom>
          <a:solidFill>
            <a:srgbClr val="70AD47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  <a:latin typeface="+mj-lt"/>
              </a:rPr>
              <a:t>Generic Drugs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13152B-19E6-2A7E-1CE7-AFD6C883A7D4}"/>
              </a:ext>
            </a:extLst>
          </p:cNvPr>
          <p:cNvSpPr txBox="1"/>
          <p:nvPr/>
        </p:nvSpPr>
        <p:spPr>
          <a:xfrm>
            <a:off x="8233818" y="4143570"/>
            <a:ext cx="1885159" cy="354925"/>
          </a:xfrm>
          <a:prstGeom prst="round2SameRect">
            <a:avLst/>
          </a:prstGeom>
          <a:solidFill>
            <a:srgbClr val="ED7D31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  <a:latin typeface="+mj-lt"/>
              </a:rPr>
              <a:t>Bio Compounds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2C3242-F264-1540-296B-2F6D0E6AF008}"/>
              </a:ext>
            </a:extLst>
          </p:cNvPr>
          <p:cNvSpPr/>
          <p:nvPr/>
        </p:nvSpPr>
        <p:spPr>
          <a:xfrm>
            <a:off x="8222388" y="2852327"/>
            <a:ext cx="3508385" cy="4839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1000">
                <a:schemeClr val="bg1"/>
              </a:gs>
              <a:gs pos="89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437F7A-623D-E606-289E-CCBA5EB3BE94}"/>
              </a:ext>
            </a:extLst>
          </p:cNvPr>
          <p:cNvSpPr/>
          <p:nvPr/>
        </p:nvSpPr>
        <p:spPr>
          <a:xfrm>
            <a:off x="8219520" y="5367244"/>
            <a:ext cx="3587649" cy="49101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1000">
                <a:schemeClr val="bg1"/>
              </a:gs>
              <a:gs pos="89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165A36-A1F3-6288-115D-95F7B558806D}"/>
              </a:ext>
            </a:extLst>
          </p:cNvPr>
          <p:cNvSpPr txBox="1"/>
          <p:nvPr/>
        </p:nvSpPr>
        <p:spPr>
          <a:xfrm>
            <a:off x="8257069" y="3417972"/>
            <a:ext cx="2614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AD47"/>
                </a:solidFill>
              </a:rPr>
              <a:t>External Data Source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910B27-1023-FBEB-CA7E-2F5ED303187F}"/>
              </a:ext>
            </a:extLst>
          </p:cNvPr>
          <p:cNvSpPr txBox="1"/>
          <p:nvPr/>
        </p:nvSpPr>
        <p:spPr>
          <a:xfrm>
            <a:off x="8219692" y="6007684"/>
            <a:ext cx="2186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D7D31"/>
                </a:solidFill>
              </a:rPr>
              <a:t>External Data Source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E93453B-6B2F-79B3-DBEC-708D9824CABA}"/>
              </a:ext>
            </a:extLst>
          </p:cNvPr>
          <p:cNvGrpSpPr/>
          <p:nvPr/>
        </p:nvGrpSpPr>
        <p:grpSpPr>
          <a:xfrm>
            <a:off x="8491900" y="5126408"/>
            <a:ext cx="2861899" cy="852915"/>
            <a:chOff x="4141919" y="2939717"/>
            <a:chExt cx="2272098" cy="852915"/>
          </a:xfrm>
          <a:effectLst>
            <a:outerShdw blurRad="50800" dir="5400000" algn="ctr" rotWithShape="0">
              <a:srgbClr val="000000">
                <a:alpha val="43137"/>
              </a:srgbClr>
            </a:outerShdw>
          </a:effectLst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26777E7-17AA-4D30-BFD4-15550B8B6603}"/>
                </a:ext>
              </a:extLst>
            </p:cNvPr>
            <p:cNvSpPr/>
            <p:nvPr/>
          </p:nvSpPr>
          <p:spPr>
            <a:xfrm>
              <a:off x="4141919" y="2939717"/>
              <a:ext cx="2272098" cy="852915"/>
            </a:xfrm>
            <a:prstGeom prst="rect">
              <a:avLst/>
            </a:prstGeom>
            <a:solidFill>
              <a:srgbClr val="ED7D31"/>
            </a:solidFill>
            <a:effectLst>
              <a:outerShdw blurRad="50800" dist="38100" dir="2700000" sx="103000" sy="10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BCC2F3E-40FE-A042-F458-A52976BC1E10}"/>
                </a:ext>
              </a:extLst>
            </p:cNvPr>
            <p:cNvSpPr txBox="1"/>
            <p:nvPr/>
          </p:nvSpPr>
          <p:spPr>
            <a:xfrm>
              <a:off x="4188900" y="3048672"/>
              <a:ext cx="1525248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E54669C-5740-8CE5-E52F-739161D353A2}"/>
                </a:ext>
              </a:extLst>
            </p:cNvPr>
            <p:cNvSpPr/>
            <p:nvPr/>
          </p:nvSpPr>
          <p:spPr>
            <a:xfrm>
              <a:off x="5762859" y="3048672"/>
              <a:ext cx="535851" cy="307777"/>
            </a:xfrm>
            <a:prstGeom prst="rect">
              <a:avLst/>
            </a:prstGeom>
            <a:solidFill>
              <a:srgbClr val="ED7D3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Search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ECCE154-95DB-831C-6C69-ED5378029F5E}"/>
                </a:ext>
              </a:extLst>
            </p:cNvPr>
            <p:cNvSpPr/>
            <p:nvPr/>
          </p:nvSpPr>
          <p:spPr>
            <a:xfrm>
              <a:off x="4190629" y="3446297"/>
              <a:ext cx="2174677" cy="30777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C9287D2-35B1-86D5-3B11-13F5765A8B63}"/>
              </a:ext>
            </a:extLst>
          </p:cNvPr>
          <p:cNvGrpSpPr/>
          <p:nvPr/>
        </p:nvGrpSpPr>
        <p:grpSpPr>
          <a:xfrm>
            <a:off x="8491898" y="2530725"/>
            <a:ext cx="2861899" cy="852915"/>
            <a:chOff x="4141919" y="2939717"/>
            <a:chExt cx="2272098" cy="852915"/>
          </a:xfrm>
          <a:effectLst>
            <a:outerShdw blurRad="50800" dir="5400000" algn="ctr" rotWithShape="0">
              <a:srgbClr val="000000">
                <a:alpha val="43137"/>
              </a:srgbClr>
            </a:outerShdw>
          </a:effectLst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291028E-3390-E917-3F07-4D5E82D5E5BF}"/>
                </a:ext>
              </a:extLst>
            </p:cNvPr>
            <p:cNvSpPr/>
            <p:nvPr/>
          </p:nvSpPr>
          <p:spPr>
            <a:xfrm>
              <a:off x="4141919" y="2939717"/>
              <a:ext cx="2272098" cy="852915"/>
            </a:xfrm>
            <a:prstGeom prst="rect">
              <a:avLst/>
            </a:prstGeom>
            <a:solidFill>
              <a:srgbClr val="70AD47"/>
            </a:solidFill>
            <a:effectLst>
              <a:outerShdw blurRad="50800" dist="38100" dir="2700000" sx="103000" sy="10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966353A-1510-98AA-ECB7-811266C48154}"/>
                </a:ext>
              </a:extLst>
            </p:cNvPr>
            <p:cNvSpPr txBox="1"/>
            <p:nvPr/>
          </p:nvSpPr>
          <p:spPr>
            <a:xfrm>
              <a:off x="4190630" y="3048672"/>
              <a:ext cx="1523518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55B033C-9C83-BDE7-49F2-EF857AA00207}"/>
                </a:ext>
              </a:extLst>
            </p:cNvPr>
            <p:cNvSpPr/>
            <p:nvPr/>
          </p:nvSpPr>
          <p:spPr>
            <a:xfrm>
              <a:off x="5762859" y="3048672"/>
              <a:ext cx="535851" cy="307777"/>
            </a:xfrm>
            <a:prstGeom prst="rect">
              <a:avLst/>
            </a:prstGeom>
            <a:solidFill>
              <a:srgbClr val="70AD4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Search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A9FE58C-A380-BAAE-197C-527946857021}"/>
                </a:ext>
              </a:extLst>
            </p:cNvPr>
            <p:cNvSpPr/>
            <p:nvPr/>
          </p:nvSpPr>
          <p:spPr>
            <a:xfrm>
              <a:off x="4190629" y="3446297"/>
              <a:ext cx="2174677" cy="30777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F10ECCE-B3CB-FDA7-9743-475331821D80}"/>
              </a:ext>
            </a:extLst>
          </p:cNvPr>
          <p:cNvSpPr txBox="1"/>
          <p:nvPr/>
        </p:nvSpPr>
        <p:spPr>
          <a:xfrm>
            <a:off x="8552166" y="2638046"/>
            <a:ext cx="191899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TNF plaque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A4C5E5-6805-2B04-EAFF-BEE0C3CA4F91}"/>
              </a:ext>
            </a:extLst>
          </p:cNvPr>
          <p:cNvSpPr txBox="1"/>
          <p:nvPr/>
        </p:nvSpPr>
        <p:spPr>
          <a:xfrm>
            <a:off x="8562668" y="5231642"/>
            <a:ext cx="191899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rheumatoid arthritis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847E7EA-F24A-A506-DDED-DC0B87176AF9}"/>
              </a:ext>
            </a:extLst>
          </p:cNvPr>
          <p:cNvSpPr/>
          <p:nvPr/>
        </p:nvSpPr>
        <p:spPr>
          <a:xfrm>
            <a:off x="8542052" y="3039828"/>
            <a:ext cx="2739189" cy="3077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9 results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7FEBB0-D860-CFB3-4E4E-A16B7099981D}"/>
              </a:ext>
            </a:extLst>
          </p:cNvPr>
          <p:cNvSpPr/>
          <p:nvPr/>
        </p:nvSpPr>
        <p:spPr>
          <a:xfrm>
            <a:off x="8542051" y="5627782"/>
            <a:ext cx="2739189" cy="3077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14 results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FE43E96-0BFC-BF12-4BDD-AA8E0BC7641B}"/>
              </a:ext>
            </a:extLst>
          </p:cNvPr>
          <p:cNvSpPr/>
          <p:nvPr/>
        </p:nvSpPr>
        <p:spPr>
          <a:xfrm rot="2155169">
            <a:off x="7206393" y="4743112"/>
            <a:ext cx="1624407" cy="22174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E67E065-6941-FC55-A09A-84E2291FA549}"/>
              </a:ext>
            </a:extLst>
          </p:cNvPr>
          <p:cNvSpPr/>
          <p:nvPr/>
        </p:nvSpPr>
        <p:spPr>
          <a:xfrm rot="20700000">
            <a:off x="7327301" y="3004428"/>
            <a:ext cx="1364191" cy="22174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559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Existing Work: Mediator Written By Hand</a:t>
            </a:r>
            <a:endParaRPr lang="en-US" b="0" dirty="0"/>
          </a:p>
        </p:txBody>
      </p:sp>
      <p:pic>
        <p:nvPicPr>
          <p:cNvPr id="55" name="Picture 54" descr="&quot;&quot;">
            <a:extLst>
              <a:ext uri="{FF2B5EF4-FFF2-40B4-BE49-F238E27FC236}">
                <a16:creationId xmlns:a16="http://schemas.microsoft.com/office/drawing/2014/main" id="{69536C31-20F9-B9A3-6A1C-24719764EE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336" y="596126"/>
            <a:ext cx="633257" cy="633257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BCF1F5CB-85F1-624B-7DFE-27040DCC5DD3}"/>
              </a:ext>
            </a:extLst>
          </p:cNvPr>
          <p:cNvSpPr txBox="1">
            <a:spLocks/>
          </p:cNvSpPr>
          <p:nvPr/>
        </p:nvSpPr>
        <p:spPr>
          <a:xfrm>
            <a:off x="6972061" y="117356"/>
            <a:ext cx="5254929" cy="400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0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800" b="0" i="0" u="none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4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ourier New" panose="02070309020205020404" pitchFamily="49" charset="0"/>
              <a:buNone/>
            </a:pPr>
            <a:r>
              <a:rPr lang="en-US" dirty="0"/>
              <a:t>[Rare Daily Staff 2023] &amp; [Ashburn &amp; Thor 2004]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A8CE9C-1B5E-228F-9E1C-C7F0079CB6B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C420797-FCF4-492A-A828-CBC0DD9B3322}" type="slidenum">
              <a:rPr lang="en-US" smtClean="0"/>
              <a:t>12</a:t>
            </a:fld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A87B6AD-F15D-473F-2B98-9DD0968E751B}"/>
              </a:ext>
            </a:extLst>
          </p:cNvPr>
          <p:cNvSpPr/>
          <p:nvPr/>
        </p:nvSpPr>
        <p:spPr>
          <a:xfrm>
            <a:off x="922352" y="4255286"/>
            <a:ext cx="3698828" cy="52908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1000">
                <a:schemeClr val="bg1"/>
              </a:gs>
              <a:gs pos="89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CF00076-71E3-F6FF-713C-DAE5C9D74E86}"/>
              </a:ext>
            </a:extLst>
          </p:cNvPr>
          <p:cNvSpPr/>
          <p:nvPr/>
        </p:nvSpPr>
        <p:spPr>
          <a:xfrm>
            <a:off x="4523593" y="3131008"/>
            <a:ext cx="1613817" cy="1345966"/>
          </a:xfrm>
          <a:prstGeom prst="roundRect">
            <a:avLst>
              <a:gd name="adj" fmla="val 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Mediator</a:t>
            </a:r>
          </a:p>
        </p:txBody>
      </p:sp>
      <p:pic>
        <p:nvPicPr>
          <p:cNvPr id="4" name="Graphic 3" descr="Programmer female with solid fill">
            <a:extLst>
              <a:ext uri="{FF2B5EF4-FFF2-40B4-BE49-F238E27FC236}">
                <a16:creationId xmlns:a16="http://schemas.microsoft.com/office/drawing/2014/main" id="{0777AE17-9810-CCCF-10E5-75731FF28F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1287" y="1584284"/>
            <a:ext cx="1157774" cy="1157774"/>
          </a:xfrm>
          <a:prstGeom prst="rect">
            <a:avLst/>
          </a:prstGeom>
        </p:spPr>
      </p:pic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CD68ACF1-1D28-F372-7909-919D520D991E}"/>
              </a:ext>
            </a:extLst>
          </p:cNvPr>
          <p:cNvSpPr txBox="1">
            <a:spLocks/>
          </p:cNvSpPr>
          <p:nvPr/>
        </p:nvSpPr>
        <p:spPr>
          <a:xfrm>
            <a:off x="8000759" y="1959731"/>
            <a:ext cx="2743200" cy="1159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0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800" b="0" i="0" u="none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4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Writes querying program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119F4B-B0B9-DDAF-9C0F-AE5AFE9D8D86}"/>
              </a:ext>
            </a:extLst>
          </p:cNvPr>
          <p:cNvSpPr txBox="1"/>
          <p:nvPr/>
        </p:nvSpPr>
        <p:spPr>
          <a:xfrm>
            <a:off x="6298009" y="2718879"/>
            <a:ext cx="1783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Programmer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029A20-61D3-9E5F-F780-7FBAACD4A3F1}"/>
              </a:ext>
            </a:extLst>
          </p:cNvPr>
          <p:cNvSpPr txBox="1"/>
          <p:nvPr/>
        </p:nvSpPr>
        <p:spPr>
          <a:xfrm>
            <a:off x="1815751" y="4276064"/>
            <a:ext cx="892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Users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260435C2-D7AA-B0EE-87FE-260B8DCF3846}"/>
              </a:ext>
            </a:extLst>
          </p:cNvPr>
          <p:cNvCxnSpPr>
            <a:endCxn id="7" idx="0"/>
          </p:cNvCxnSpPr>
          <p:nvPr/>
        </p:nvCxnSpPr>
        <p:spPr>
          <a:xfrm rot="10800000" flipV="1">
            <a:off x="5330503" y="2420560"/>
            <a:ext cx="1641559" cy="710447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Placeholder 24" descr="Users with solid fill">
            <a:extLst>
              <a:ext uri="{FF2B5EF4-FFF2-40B4-BE49-F238E27FC236}">
                <a16:creationId xmlns:a16="http://schemas.microsoft.com/office/drawing/2014/main" id="{E38FE695-C8AF-7D14-C4D4-B04391ED336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57" b="157"/>
          <a:stretch>
            <a:fillRect/>
          </a:stretch>
        </p:blipFill>
        <p:spPr>
          <a:xfrm>
            <a:off x="1460348" y="2958943"/>
            <a:ext cx="1641558" cy="1641562"/>
          </a:xfrm>
        </p:spPr>
      </p:pic>
    </p:spTree>
    <p:extLst>
      <p:ext uri="{BB962C8B-B14F-4D97-AF65-F5344CB8AC3E}">
        <p14:creationId xmlns:p14="http://schemas.microsoft.com/office/powerpoint/2010/main" val="2299350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Existing Work: Lots of Work!</a:t>
            </a:r>
            <a:endParaRPr lang="en-US" b="0" dirty="0"/>
          </a:p>
        </p:txBody>
      </p:sp>
      <p:pic>
        <p:nvPicPr>
          <p:cNvPr id="55" name="Picture 54" descr="&quot;&quot;">
            <a:extLst>
              <a:ext uri="{FF2B5EF4-FFF2-40B4-BE49-F238E27FC236}">
                <a16:creationId xmlns:a16="http://schemas.microsoft.com/office/drawing/2014/main" id="{69536C31-20F9-B9A3-6A1C-24719764EE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336" y="596126"/>
            <a:ext cx="633257" cy="633257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BCF1F5CB-85F1-624B-7DFE-27040DCC5DD3}"/>
              </a:ext>
            </a:extLst>
          </p:cNvPr>
          <p:cNvSpPr txBox="1">
            <a:spLocks/>
          </p:cNvSpPr>
          <p:nvPr/>
        </p:nvSpPr>
        <p:spPr>
          <a:xfrm>
            <a:off x="6972061" y="117356"/>
            <a:ext cx="5254929" cy="400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0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800" b="0" i="0" u="none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4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ourier New" panose="02070309020205020404" pitchFamily="49" charset="0"/>
              <a:buNone/>
            </a:pPr>
            <a:r>
              <a:rPr lang="en-US" dirty="0"/>
              <a:t>[Rare Daily Staff 2023] &amp; [Ashburn &amp; Thor 2004]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A8CE9C-1B5E-228F-9E1C-C7F0079CB6B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C420797-FCF4-492A-A828-CBC0DD9B3322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CF00076-71E3-F6FF-713C-DAE5C9D74E86}"/>
              </a:ext>
            </a:extLst>
          </p:cNvPr>
          <p:cNvSpPr/>
          <p:nvPr/>
        </p:nvSpPr>
        <p:spPr>
          <a:xfrm>
            <a:off x="4523593" y="3131008"/>
            <a:ext cx="1613817" cy="1345966"/>
          </a:xfrm>
          <a:prstGeom prst="roundRect">
            <a:avLst>
              <a:gd name="adj" fmla="val 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Mediator</a:t>
            </a:r>
          </a:p>
        </p:txBody>
      </p:sp>
      <p:pic>
        <p:nvPicPr>
          <p:cNvPr id="4" name="Graphic 3" descr="Programmer female with solid fill">
            <a:extLst>
              <a:ext uri="{FF2B5EF4-FFF2-40B4-BE49-F238E27FC236}">
                <a16:creationId xmlns:a16="http://schemas.microsoft.com/office/drawing/2014/main" id="{0777AE17-9810-CCCF-10E5-75731FF28F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1287" y="1584284"/>
            <a:ext cx="1157774" cy="1157774"/>
          </a:xfrm>
          <a:prstGeom prst="rect">
            <a:avLst/>
          </a:prstGeom>
        </p:spPr>
      </p:pic>
      <p:pic>
        <p:nvPicPr>
          <p:cNvPr id="5" name="Graphic 4" descr="Water with solid fill">
            <a:extLst>
              <a:ext uri="{FF2B5EF4-FFF2-40B4-BE49-F238E27FC236}">
                <a16:creationId xmlns:a16="http://schemas.microsoft.com/office/drawing/2014/main" id="{C56040C8-603B-4BA7-7D41-0D5BAE5D3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500000">
            <a:off x="7556026" y="1385020"/>
            <a:ext cx="345703" cy="4727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phic 5" descr="Water with solid fill">
            <a:extLst>
              <a:ext uri="{FF2B5EF4-FFF2-40B4-BE49-F238E27FC236}">
                <a16:creationId xmlns:a16="http://schemas.microsoft.com/office/drawing/2014/main" id="{388C61DC-7189-697A-4C5E-BA0DB7D4D5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6300000">
            <a:off x="6408022" y="1664596"/>
            <a:ext cx="472771" cy="3457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Graphic 8" descr="Water with solid fill">
            <a:extLst>
              <a:ext uri="{FF2B5EF4-FFF2-40B4-BE49-F238E27FC236}">
                <a16:creationId xmlns:a16="http://schemas.microsoft.com/office/drawing/2014/main" id="{B296D4C4-EF89-E425-35F0-2BB5F26C64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074115">
            <a:off x="6953407" y="1251546"/>
            <a:ext cx="472771" cy="3457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Placeholder 26" descr="Warning with solid fill">
            <a:extLst>
              <a:ext uri="{FF2B5EF4-FFF2-40B4-BE49-F238E27FC236}">
                <a16:creationId xmlns:a16="http://schemas.microsoft.com/office/drawing/2014/main" id="{9B9AF832-7467-AE1B-2D1D-466E728D636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157" b="157"/>
          <a:stretch>
            <a:fillRect/>
          </a:stretch>
        </p:blipFill>
        <p:spPr>
          <a:xfrm>
            <a:off x="8749738" y="1740829"/>
            <a:ext cx="940923" cy="940925"/>
          </a:xfrm>
        </p:spPr>
      </p:pic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CD68ACF1-1D28-F372-7909-919D520D991E}"/>
              </a:ext>
            </a:extLst>
          </p:cNvPr>
          <p:cNvSpPr txBox="1">
            <a:spLocks/>
          </p:cNvSpPr>
          <p:nvPr/>
        </p:nvSpPr>
        <p:spPr>
          <a:xfrm>
            <a:off x="6568772" y="3317645"/>
            <a:ext cx="4785027" cy="1159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0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800" b="0" i="0" u="none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4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Many external sources…</a:t>
            </a:r>
          </a:p>
          <a:p>
            <a:r>
              <a:rPr lang="en-US" sz="1800" dirty="0"/>
              <a:t>Manually write mappings for each source</a:t>
            </a:r>
          </a:p>
          <a:p>
            <a:r>
              <a:rPr lang="en-US" sz="1800" dirty="0"/>
              <a:t>Must update when external sources change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119F4B-B0B9-DDAF-9C0F-AE5AFE9D8D86}"/>
              </a:ext>
            </a:extLst>
          </p:cNvPr>
          <p:cNvSpPr txBox="1"/>
          <p:nvPr/>
        </p:nvSpPr>
        <p:spPr>
          <a:xfrm>
            <a:off x="6298009" y="2718879"/>
            <a:ext cx="1783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Programmer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260435C2-D7AA-B0EE-87FE-260B8DCF3846}"/>
              </a:ext>
            </a:extLst>
          </p:cNvPr>
          <p:cNvCxnSpPr>
            <a:endCxn id="7" idx="0"/>
          </p:cNvCxnSpPr>
          <p:nvPr/>
        </p:nvCxnSpPr>
        <p:spPr>
          <a:xfrm rot="10800000" flipV="1">
            <a:off x="5330503" y="2420560"/>
            <a:ext cx="1641559" cy="710447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0CE508C-9B89-E0C3-6560-DBFF91946F90}"/>
              </a:ext>
            </a:extLst>
          </p:cNvPr>
          <p:cNvSpPr txBox="1"/>
          <p:nvPr/>
        </p:nvSpPr>
        <p:spPr>
          <a:xfrm>
            <a:off x="1815751" y="4276064"/>
            <a:ext cx="892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Users</a:t>
            </a:r>
          </a:p>
        </p:txBody>
      </p:sp>
      <p:pic>
        <p:nvPicPr>
          <p:cNvPr id="22" name="Picture Placeholder 24" descr="Users with solid fill">
            <a:extLst>
              <a:ext uri="{FF2B5EF4-FFF2-40B4-BE49-F238E27FC236}">
                <a16:creationId xmlns:a16="http://schemas.microsoft.com/office/drawing/2014/main" id="{89F57909-989D-EB55-05B7-5083D705C4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157" b="157"/>
          <a:stretch>
            <a:fillRect/>
          </a:stretch>
        </p:blipFill>
        <p:spPr>
          <a:xfrm>
            <a:off x="1460348" y="2958943"/>
            <a:ext cx="1641558" cy="164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68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Existing Work: Information Delays</a:t>
            </a:r>
            <a:endParaRPr lang="en-US" b="0" dirty="0"/>
          </a:p>
        </p:txBody>
      </p:sp>
      <p:pic>
        <p:nvPicPr>
          <p:cNvPr id="55" name="Picture 54" descr="&quot;&quot;">
            <a:extLst>
              <a:ext uri="{FF2B5EF4-FFF2-40B4-BE49-F238E27FC236}">
                <a16:creationId xmlns:a16="http://schemas.microsoft.com/office/drawing/2014/main" id="{69536C31-20F9-B9A3-6A1C-24719764EE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336" y="596126"/>
            <a:ext cx="633257" cy="633257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BCF1F5CB-85F1-624B-7DFE-27040DCC5DD3}"/>
              </a:ext>
            </a:extLst>
          </p:cNvPr>
          <p:cNvSpPr txBox="1">
            <a:spLocks/>
          </p:cNvSpPr>
          <p:nvPr/>
        </p:nvSpPr>
        <p:spPr>
          <a:xfrm>
            <a:off x="6972061" y="117356"/>
            <a:ext cx="5254929" cy="400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0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800" b="0" i="0" u="none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4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ourier New" panose="02070309020205020404" pitchFamily="49" charset="0"/>
              <a:buNone/>
            </a:pPr>
            <a:r>
              <a:rPr lang="en-US" dirty="0"/>
              <a:t>[Rare Daily Staff 2023] &amp; [Ashburn &amp; Thor 2004]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A8CE9C-1B5E-228F-9E1C-C7F0079CB6B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C420797-FCF4-492A-A828-CBC0DD9B3322}" type="slidenum">
              <a:rPr lang="en-US" smtClean="0"/>
              <a:t>14</a:t>
            </a:fld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A87B6AD-F15D-473F-2B98-9DD0968E751B}"/>
              </a:ext>
            </a:extLst>
          </p:cNvPr>
          <p:cNvSpPr/>
          <p:nvPr/>
        </p:nvSpPr>
        <p:spPr>
          <a:xfrm>
            <a:off x="922352" y="4255286"/>
            <a:ext cx="3698828" cy="52908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1000">
                <a:schemeClr val="bg1"/>
              </a:gs>
              <a:gs pos="89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CF00076-71E3-F6FF-713C-DAE5C9D74E86}"/>
              </a:ext>
            </a:extLst>
          </p:cNvPr>
          <p:cNvSpPr/>
          <p:nvPr/>
        </p:nvSpPr>
        <p:spPr>
          <a:xfrm>
            <a:off x="4523593" y="3131008"/>
            <a:ext cx="1613817" cy="1345966"/>
          </a:xfrm>
          <a:prstGeom prst="roundRect">
            <a:avLst>
              <a:gd name="adj" fmla="val 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Mediator</a:t>
            </a:r>
          </a:p>
        </p:txBody>
      </p:sp>
      <p:pic>
        <p:nvPicPr>
          <p:cNvPr id="4" name="Graphic 3" descr="Programmer female with solid fill">
            <a:extLst>
              <a:ext uri="{FF2B5EF4-FFF2-40B4-BE49-F238E27FC236}">
                <a16:creationId xmlns:a16="http://schemas.microsoft.com/office/drawing/2014/main" id="{0777AE17-9810-CCCF-10E5-75731FF28F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1287" y="1584284"/>
            <a:ext cx="1157774" cy="1157774"/>
          </a:xfrm>
          <a:prstGeom prst="rect">
            <a:avLst/>
          </a:prstGeom>
        </p:spPr>
      </p:pic>
      <p:pic>
        <p:nvPicPr>
          <p:cNvPr id="5" name="Graphic 4" descr="Water with solid fill">
            <a:extLst>
              <a:ext uri="{FF2B5EF4-FFF2-40B4-BE49-F238E27FC236}">
                <a16:creationId xmlns:a16="http://schemas.microsoft.com/office/drawing/2014/main" id="{C56040C8-603B-4BA7-7D41-0D5BAE5D3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500000">
            <a:off x="7556026" y="1385020"/>
            <a:ext cx="345703" cy="4727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phic 5" descr="Water with solid fill">
            <a:extLst>
              <a:ext uri="{FF2B5EF4-FFF2-40B4-BE49-F238E27FC236}">
                <a16:creationId xmlns:a16="http://schemas.microsoft.com/office/drawing/2014/main" id="{388C61DC-7189-697A-4C5E-BA0DB7D4D5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6300000">
            <a:off x="6408022" y="1664596"/>
            <a:ext cx="472771" cy="3457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Graphic 8" descr="Water with solid fill">
            <a:extLst>
              <a:ext uri="{FF2B5EF4-FFF2-40B4-BE49-F238E27FC236}">
                <a16:creationId xmlns:a16="http://schemas.microsoft.com/office/drawing/2014/main" id="{B296D4C4-EF89-E425-35F0-2BB5F26C64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074115">
            <a:off x="6953407" y="1251546"/>
            <a:ext cx="472771" cy="3457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Placeholder 26" descr="Warning with solid fill">
            <a:extLst>
              <a:ext uri="{FF2B5EF4-FFF2-40B4-BE49-F238E27FC236}">
                <a16:creationId xmlns:a16="http://schemas.microsoft.com/office/drawing/2014/main" id="{9B9AF832-7467-AE1B-2D1D-466E728D636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157" b="157"/>
          <a:stretch>
            <a:fillRect/>
          </a:stretch>
        </p:blipFill>
        <p:spPr>
          <a:xfrm>
            <a:off x="8749738" y="1740829"/>
            <a:ext cx="940923" cy="940925"/>
          </a:xfrm>
        </p:spPr>
      </p:pic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CD68ACF1-1D28-F372-7909-919D520D991E}"/>
              </a:ext>
            </a:extLst>
          </p:cNvPr>
          <p:cNvSpPr txBox="1">
            <a:spLocks/>
          </p:cNvSpPr>
          <p:nvPr/>
        </p:nvSpPr>
        <p:spPr>
          <a:xfrm>
            <a:off x="6568772" y="3317645"/>
            <a:ext cx="4785027" cy="1159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0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800" b="0" i="0" u="none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4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Many external sources…</a:t>
            </a:r>
          </a:p>
          <a:p>
            <a:r>
              <a:rPr lang="en-US" sz="1800" dirty="0"/>
              <a:t>Manually write mappings for each source</a:t>
            </a:r>
          </a:p>
          <a:p>
            <a:r>
              <a:rPr lang="en-US" sz="1800" dirty="0"/>
              <a:t>Must update when external sources change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119F4B-B0B9-DDAF-9C0F-AE5AFE9D8D86}"/>
              </a:ext>
            </a:extLst>
          </p:cNvPr>
          <p:cNvSpPr txBox="1"/>
          <p:nvPr/>
        </p:nvSpPr>
        <p:spPr>
          <a:xfrm>
            <a:off x="6298009" y="2718879"/>
            <a:ext cx="1783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Programmer</a:t>
            </a:r>
          </a:p>
        </p:txBody>
      </p:sp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89F37253-9D32-8F00-DCB1-0147913AE588}"/>
              </a:ext>
            </a:extLst>
          </p:cNvPr>
          <p:cNvSpPr/>
          <p:nvPr/>
        </p:nvSpPr>
        <p:spPr>
          <a:xfrm>
            <a:off x="2059630" y="1806409"/>
            <a:ext cx="1740417" cy="1013990"/>
          </a:xfrm>
          <a:prstGeom prst="cloudCallout">
            <a:avLst>
              <a:gd name="adj1" fmla="val -21028"/>
              <a:gd name="adj2" fmla="val 7421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BF9000"/>
              </a:solidFill>
            </a:endParaRPr>
          </a:p>
        </p:txBody>
      </p:sp>
      <p:pic>
        <p:nvPicPr>
          <p:cNvPr id="20" name="Graphic 19" descr="Hourglass Finished with solid fill">
            <a:extLst>
              <a:ext uri="{FF2B5EF4-FFF2-40B4-BE49-F238E27FC236}">
                <a16:creationId xmlns:a16="http://schemas.microsoft.com/office/drawing/2014/main" id="{D38D8828-7A7A-F126-29AC-9772212658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77907" y="1734252"/>
            <a:ext cx="632044" cy="63204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BA6DF4D-5DC6-FB84-A882-5DE5FD4B9D13}"/>
              </a:ext>
            </a:extLst>
          </p:cNvPr>
          <p:cNvSpPr txBox="1"/>
          <p:nvPr/>
        </p:nvSpPr>
        <p:spPr>
          <a:xfrm>
            <a:off x="2254741" y="2082571"/>
            <a:ext cx="10722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BF9000"/>
                </a:solidFill>
              </a:rPr>
              <a:t>… … …</a:t>
            </a:r>
            <a:endParaRPr lang="en-US" b="1" dirty="0">
              <a:solidFill>
                <a:srgbClr val="BF9000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260435C2-D7AA-B0EE-87FE-260B8DCF3846}"/>
              </a:ext>
            </a:extLst>
          </p:cNvPr>
          <p:cNvCxnSpPr>
            <a:endCxn id="7" idx="0"/>
          </p:cNvCxnSpPr>
          <p:nvPr/>
        </p:nvCxnSpPr>
        <p:spPr>
          <a:xfrm rot="10800000" flipV="1">
            <a:off x="5330503" y="2420560"/>
            <a:ext cx="1641559" cy="710447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72CF481-8DE8-5C4A-8545-3FBFA68F39D1}"/>
              </a:ext>
            </a:extLst>
          </p:cNvPr>
          <p:cNvSpPr txBox="1"/>
          <p:nvPr/>
        </p:nvSpPr>
        <p:spPr>
          <a:xfrm>
            <a:off x="1815751" y="4276064"/>
            <a:ext cx="892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Users</a:t>
            </a:r>
          </a:p>
        </p:txBody>
      </p:sp>
      <p:pic>
        <p:nvPicPr>
          <p:cNvPr id="15" name="Picture Placeholder 24" descr="Users with solid fill">
            <a:extLst>
              <a:ext uri="{FF2B5EF4-FFF2-40B4-BE49-F238E27FC236}">
                <a16:creationId xmlns:a16="http://schemas.microsoft.com/office/drawing/2014/main" id="{E846DADE-9C15-2926-DE99-FF0AC3B044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t="157" b="157"/>
          <a:stretch>
            <a:fillRect/>
          </a:stretch>
        </p:blipFill>
        <p:spPr>
          <a:xfrm>
            <a:off x="1460348" y="2958943"/>
            <a:ext cx="1641558" cy="164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70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Existing Work: Resource Intensive!</a:t>
            </a:r>
            <a:endParaRPr lang="en-US" b="0" dirty="0"/>
          </a:p>
        </p:txBody>
      </p:sp>
      <p:pic>
        <p:nvPicPr>
          <p:cNvPr id="55" name="Picture 54" descr="&quot;&quot;">
            <a:extLst>
              <a:ext uri="{FF2B5EF4-FFF2-40B4-BE49-F238E27FC236}">
                <a16:creationId xmlns:a16="http://schemas.microsoft.com/office/drawing/2014/main" id="{69536C31-20F9-B9A3-6A1C-24719764EE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336" y="596126"/>
            <a:ext cx="633257" cy="633257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BCF1F5CB-85F1-624B-7DFE-27040DCC5DD3}"/>
              </a:ext>
            </a:extLst>
          </p:cNvPr>
          <p:cNvSpPr txBox="1">
            <a:spLocks/>
          </p:cNvSpPr>
          <p:nvPr/>
        </p:nvSpPr>
        <p:spPr>
          <a:xfrm>
            <a:off x="6972061" y="117356"/>
            <a:ext cx="5254929" cy="400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0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800" b="0" i="0" u="none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4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ourier New" panose="02070309020205020404" pitchFamily="49" charset="0"/>
              <a:buNone/>
            </a:pPr>
            <a:r>
              <a:rPr lang="en-US" dirty="0"/>
              <a:t>[Rare Daily Staff 2023] &amp; [Ashburn &amp; Thor 2004]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A8CE9C-1B5E-228F-9E1C-C7F0079CB6B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C420797-FCF4-492A-A828-CBC0DD9B3322}" type="slidenum">
              <a:rPr lang="en-US" smtClean="0"/>
              <a:t>15</a:t>
            </a:fld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A87B6AD-F15D-473F-2B98-9DD0968E751B}"/>
              </a:ext>
            </a:extLst>
          </p:cNvPr>
          <p:cNvSpPr/>
          <p:nvPr/>
        </p:nvSpPr>
        <p:spPr>
          <a:xfrm>
            <a:off x="922352" y="4255286"/>
            <a:ext cx="3698828" cy="52908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1000">
                <a:schemeClr val="bg1"/>
              </a:gs>
              <a:gs pos="89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CF00076-71E3-F6FF-713C-DAE5C9D74E86}"/>
              </a:ext>
            </a:extLst>
          </p:cNvPr>
          <p:cNvSpPr/>
          <p:nvPr/>
        </p:nvSpPr>
        <p:spPr>
          <a:xfrm>
            <a:off x="4523593" y="3131008"/>
            <a:ext cx="1613817" cy="1345966"/>
          </a:xfrm>
          <a:prstGeom prst="roundRect">
            <a:avLst>
              <a:gd name="adj" fmla="val 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Mediator</a:t>
            </a:r>
          </a:p>
        </p:txBody>
      </p:sp>
      <p:pic>
        <p:nvPicPr>
          <p:cNvPr id="4" name="Graphic 3" descr="Programmer female with solid fill">
            <a:extLst>
              <a:ext uri="{FF2B5EF4-FFF2-40B4-BE49-F238E27FC236}">
                <a16:creationId xmlns:a16="http://schemas.microsoft.com/office/drawing/2014/main" id="{0777AE17-9810-CCCF-10E5-75731FF28F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1287" y="1584284"/>
            <a:ext cx="1157774" cy="1157774"/>
          </a:xfrm>
          <a:prstGeom prst="rect">
            <a:avLst/>
          </a:prstGeom>
        </p:spPr>
      </p:pic>
      <p:pic>
        <p:nvPicPr>
          <p:cNvPr id="5" name="Graphic 4" descr="Water with solid fill">
            <a:extLst>
              <a:ext uri="{FF2B5EF4-FFF2-40B4-BE49-F238E27FC236}">
                <a16:creationId xmlns:a16="http://schemas.microsoft.com/office/drawing/2014/main" id="{C56040C8-603B-4BA7-7D41-0D5BAE5D3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500000">
            <a:off x="7556026" y="1385020"/>
            <a:ext cx="345703" cy="4727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phic 5" descr="Water with solid fill">
            <a:extLst>
              <a:ext uri="{FF2B5EF4-FFF2-40B4-BE49-F238E27FC236}">
                <a16:creationId xmlns:a16="http://schemas.microsoft.com/office/drawing/2014/main" id="{388C61DC-7189-697A-4C5E-BA0DB7D4D5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6300000">
            <a:off x="6408022" y="1664596"/>
            <a:ext cx="472771" cy="3457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Graphic 8" descr="Water with solid fill">
            <a:extLst>
              <a:ext uri="{FF2B5EF4-FFF2-40B4-BE49-F238E27FC236}">
                <a16:creationId xmlns:a16="http://schemas.microsoft.com/office/drawing/2014/main" id="{B296D4C4-EF89-E425-35F0-2BB5F26C64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074115">
            <a:off x="6953407" y="1251546"/>
            <a:ext cx="472771" cy="3457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Placeholder 26" descr="Warning with solid fill">
            <a:extLst>
              <a:ext uri="{FF2B5EF4-FFF2-40B4-BE49-F238E27FC236}">
                <a16:creationId xmlns:a16="http://schemas.microsoft.com/office/drawing/2014/main" id="{9B9AF832-7467-AE1B-2D1D-466E728D636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157" b="157"/>
          <a:stretch>
            <a:fillRect/>
          </a:stretch>
        </p:blipFill>
        <p:spPr>
          <a:xfrm>
            <a:off x="8749738" y="1740829"/>
            <a:ext cx="940923" cy="940925"/>
          </a:xfrm>
        </p:spPr>
      </p:pic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CD68ACF1-1D28-F372-7909-919D520D991E}"/>
              </a:ext>
            </a:extLst>
          </p:cNvPr>
          <p:cNvSpPr txBox="1">
            <a:spLocks/>
          </p:cNvSpPr>
          <p:nvPr/>
        </p:nvSpPr>
        <p:spPr>
          <a:xfrm>
            <a:off x="6568772" y="3317645"/>
            <a:ext cx="4785027" cy="1159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0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800" b="0" i="0" u="none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4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Many external sources…</a:t>
            </a:r>
          </a:p>
          <a:p>
            <a:r>
              <a:rPr lang="en-US" sz="1800" dirty="0"/>
              <a:t>Manually write mappings for each source</a:t>
            </a:r>
          </a:p>
          <a:p>
            <a:r>
              <a:rPr lang="en-US" sz="1800" dirty="0"/>
              <a:t>Must update when external sources change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119F4B-B0B9-DDAF-9C0F-AE5AFE9D8D86}"/>
              </a:ext>
            </a:extLst>
          </p:cNvPr>
          <p:cNvSpPr txBox="1"/>
          <p:nvPr/>
        </p:nvSpPr>
        <p:spPr>
          <a:xfrm>
            <a:off x="6298009" y="2718879"/>
            <a:ext cx="1783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Programmer</a:t>
            </a:r>
          </a:p>
        </p:txBody>
      </p:sp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89F37253-9D32-8F00-DCB1-0147913AE588}"/>
              </a:ext>
            </a:extLst>
          </p:cNvPr>
          <p:cNvSpPr/>
          <p:nvPr/>
        </p:nvSpPr>
        <p:spPr>
          <a:xfrm>
            <a:off x="2059630" y="1806409"/>
            <a:ext cx="1740417" cy="1013990"/>
          </a:xfrm>
          <a:prstGeom prst="cloudCallout">
            <a:avLst>
              <a:gd name="adj1" fmla="val -21028"/>
              <a:gd name="adj2" fmla="val 7421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BF9000"/>
              </a:solidFill>
            </a:endParaRPr>
          </a:p>
        </p:txBody>
      </p:sp>
      <p:pic>
        <p:nvPicPr>
          <p:cNvPr id="20" name="Graphic 19" descr="Hourglass Finished with solid fill">
            <a:extLst>
              <a:ext uri="{FF2B5EF4-FFF2-40B4-BE49-F238E27FC236}">
                <a16:creationId xmlns:a16="http://schemas.microsoft.com/office/drawing/2014/main" id="{D38D8828-7A7A-F126-29AC-9772212658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77907" y="1734252"/>
            <a:ext cx="632044" cy="63204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BA6DF4D-5DC6-FB84-A882-5DE5FD4B9D13}"/>
              </a:ext>
            </a:extLst>
          </p:cNvPr>
          <p:cNvSpPr txBox="1"/>
          <p:nvPr/>
        </p:nvSpPr>
        <p:spPr>
          <a:xfrm>
            <a:off x="2254741" y="2082571"/>
            <a:ext cx="10722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BF9000"/>
                </a:solidFill>
              </a:rPr>
              <a:t>… … …</a:t>
            </a:r>
            <a:endParaRPr lang="en-US" b="1" dirty="0">
              <a:solidFill>
                <a:srgbClr val="BF9000"/>
              </a:solidFill>
            </a:endParaRP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644D4DB3-A9AD-1925-FF99-AFFFF58B6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1571" y="4956190"/>
            <a:ext cx="8437860" cy="1400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For example</a:t>
            </a:r>
            <a:r>
              <a:rPr lang="en-US" dirty="0"/>
              <a:t>: the NIH funds a consortium of such systems (~14 systems)</a:t>
            </a:r>
          </a:p>
          <a:p>
            <a:r>
              <a:rPr lang="en-US" dirty="0"/>
              <a:t>Just one system has 73 external </a:t>
            </a:r>
            <a:r>
              <a:rPr lang="en-US" dirty="0" err="1"/>
              <a:t>datasources</a:t>
            </a:r>
            <a:r>
              <a:rPr lang="en-US" dirty="0"/>
              <a:t> and millions of entities</a:t>
            </a:r>
          </a:p>
          <a:p>
            <a:r>
              <a:rPr lang="en-US" dirty="0"/>
              <a:t>Costs NIH </a:t>
            </a:r>
            <a:r>
              <a:rPr lang="en-US" sz="2000" b="1" dirty="0">
                <a:solidFill>
                  <a:srgbClr val="C00000"/>
                </a:solidFill>
              </a:rPr>
              <a:t>US$923 million per year!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260435C2-D7AA-B0EE-87FE-260B8DCF3846}"/>
              </a:ext>
            </a:extLst>
          </p:cNvPr>
          <p:cNvCxnSpPr>
            <a:endCxn id="7" idx="0"/>
          </p:cNvCxnSpPr>
          <p:nvPr/>
        </p:nvCxnSpPr>
        <p:spPr>
          <a:xfrm rot="10800000" flipV="1">
            <a:off x="5330503" y="2420560"/>
            <a:ext cx="1641559" cy="710447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72CF481-8DE8-5C4A-8545-3FBFA68F39D1}"/>
              </a:ext>
            </a:extLst>
          </p:cNvPr>
          <p:cNvSpPr txBox="1"/>
          <p:nvPr/>
        </p:nvSpPr>
        <p:spPr>
          <a:xfrm>
            <a:off x="1815751" y="4276064"/>
            <a:ext cx="892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Users</a:t>
            </a:r>
          </a:p>
        </p:txBody>
      </p:sp>
      <p:pic>
        <p:nvPicPr>
          <p:cNvPr id="15" name="Picture Placeholder 24" descr="Users with solid fill">
            <a:extLst>
              <a:ext uri="{FF2B5EF4-FFF2-40B4-BE49-F238E27FC236}">
                <a16:creationId xmlns:a16="http://schemas.microsoft.com/office/drawing/2014/main" id="{E846DADE-9C15-2926-DE99-FF0AC3B044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t="157" b="157"/>
          <a:stretch>
            <a:fillRect/>
          </a:stretch>
        </p:blipFill>
        <p:spPr>
          <a:xfrm>
            <a:off x="1460348" y="2958943"/>
            <a:ext cx="1641558" cy="164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192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6C6D5F5D-BCFB-EDCE-B7E6-1E132DA802EE}"/>
              </a:ext>
            </a:extLst>
          </p:cNvPr>
          <p:cNvSpPr/>
          <p:nvPr/>
        </p:nvSpPr>
        <p:spPr>
          <a:xfrm>
            <a:off x="5488781" y="3048082"/>
            <a:ext cx="1581665" cy="2624754"/>
          </a:xfrm>
          <a:prstGeom prst="roundRect">
            <a:avLst>
              <a:gd name="adj" fmla="val 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Mediator</a:t>
            </a:r>
          </a:p>
          <a:p>
            <a:pPr algn="ctr"/>
            <a:endParaRPr lang="en-US" sz="2800" b="1" dirty="0"/>
          </a:p>
          <a:p>
            <a:pPr algn="ctr"/>
            <a:endParaRPr lang="en-US" sz="2800" b="1" dirty="0"/>
          </a:p>
          <a:p>
            <a:pPr algn="ctr"/>
            <a:endParaRPr lang="en-US" sz="2800" b="1" dirty="0"/>
          </a:p>
          <a:p>
            <a:pPr algn="ctr"/>
            <a:endParaRPr lang="en-US" sz="2800" b="1" dirty="0"/>
          </a:p>
        </p:txBody>
      </p:sp>
      <p:pic>
        <p:nvPicPr>
          <p:cNvPr id="9" name="Picture 8" descr="&quot;&quot;">
            <a:extLst>
              <a:ext uri="{FF2B5EF4-FFF2-40B4-BE49-F238E27FC236}">
                <a16:creationId xmlns:a16="http://schemas.microsoft.com/office/drawing/2014/main" id="{413DC25C-57F3-3AC3-50D4-D6B8921FDD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336" y="596126"/>
            <a:ext cx="633257" cy="63325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dirty="0"/>
              <a:t>Our Approach: Learn a Mediator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D9A7C93-3EAC-EAD0-D00E-B4442A081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4236" y="1380931"/>
            <a:ext cx="9879564" cy="104139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Reduce work          and delays          of writing the mediator </a:t>
            </a:r>
            <a:r>
              <a:rPr lang="en-US" i="1" dirty="0"/>
              <a:t>by hand</a:t>
            </a:r>
          </a:p>
        </p:txBody>
      </p:sp>
      <p:pic>
        <p:nvPicPr>
          <p:cNvPr id="58" name="Content Placeholder 30" descr="Programmer female outline">
            <a:extLst>
              <a:ext uri="{FF2B5EF4-FFF2-40B4-BE49-F238E27FC236}">
                <a16:creationId xmlns:a16="http://schemas.microsoft.com/office/drawing/2014/main" id="{2BD889FF-9BC0-DFCD-E5D7-E223899CA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825631" y="1425313"/>
            <a:ext cx="684748" cy="684746"/>
          </a:xfrm>
          <a:prstGeom prst="rect">
            <a:avLst/>
          </a:prstGeom>
        </p:spPr>
      </p:pic>
      <p:pic>
        <p:nvPicPr>
          <p:cNvPr id="59" name="Graphic 58" descr="Water with solid fill">
            <a:extLst>
              <a:ext uri="{FF2B5EF4-FFF2-40B4-BE49-F238E27FC236}">
                <a16:creationId xmlns:a16="http://schemas.microsoft.com/office/drawing/2014/main" id="{BCF50318-3189-6135-946D-E73D8822CDA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5300000">
            <a:off x="3388894" y="1377265"/>
            <a:ext cx="251243" cy="2512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0" name="Graphic 59" descr="Water with solid fill">
            <a:extLst>
              <a:ext uri="{FF2B5EF4-FFF2-40B4-BE49-F238E27FC236}">
                <a16:creationId xmlns:a16="http://schemas.microsoft.com/office/drawing/2014/main" id="{CBF7F0FF-2666-4E65-438F-0972AE03A9C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2723035" y="1249674"/>
            <a:ext cx="251243" cy="2512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" name="Graphic 60" descr="Water with solid fill">
            <a:extLst>
              <a:ext uri="{FF2B5EF4-FFF2-40B4-BE49-F238E27FC236}">
                <a16:creationId xmlns:a16="http://schemas.microsoft.com/office/drawing/2014/main" id="{01C0CA68-6610-A3C9-5176-9ECBA8FF878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3074575" y="1183207"/>
            <a:ext cx="251243" cy="2512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2" name="Graphic 61" descr="Hourglass Finished with solid fill">
            <a:extLst>
              <a:ext uri="{FF2B5EF4-FFF2-40B4-BE49-F238E27FC236}">
                <a16:creationId xmlns:a16="http://schemas.microsoft.com/office/drawing/2014/main" id="{2D48715D-51C9-1B4B-AF3B-4EDB358C7A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09720" y="1502886"/>
            <a:ext cx="632044" cy="632044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13694B0-8637-60D0-9DCE-6FB8693DA9EF}"/>
              </a:ext>
            </a:extLst>
          </p:cNvPr>
          <p:cNvSpPr/>
          <p:nvPr/>
        </p:nvSpPr>
        <p:spPr>
          <a:xfrm>
            <a:off x="7757950" y="3048082"/>
            <a:ext cx="1738602" cy="232288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821618-4814-E23C-09F2-E4E84503E5FC}"/>
              </a:ext>
            </a:extLst>
          </p:cNvPr>
          <p:cNvSpPr txBox="1"/>
          <p:nvPr/>
        </p:nvSpPr>
        <p:spPr>
          <a:xfrm>
            <a:off x="7784610" y="3901706"/>
            <a:ext cx="17119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“TNF inhibitor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crohns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A70AB7-AFDA-778E-88B5-F8DD3A395EC1}"/>
              </a:ext>
            </a:extLst>
          </p:cNvPr>
          <p:cNvSpPr txBox="1"/>
          <p:nvPr/>
        </p:nvSpPr>
        <p:spPr>
          <a:xfrm rot="10800000" flipV="1">
            <a:off x="8009017" y="3381896"/>
            <a:ext cx="1236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“Humira”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2B9408-237C-2C6A-AD7D-6D3D7A2D1DD3}"/>
              </a:ext>
            </a:extLst>
          </p:cNvPr>
          <p:cNvSpPr txBox="1"/>
          <p:nvPr/>
        </p:nvSpPr>
        <p:spPr>
          <a:xfrm>
            <a:off x="7784610" y="4625833"/>
            <a:ext cx="1711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“TNF plaque”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12CA10-D88A-EBBB-984B-1A1CF7F3999F}"/>
              </a:ext>
            </a:extLst>
          </p:cNvPr>
          <p:cNvSpPr txBox="1"/>
          <p:nvPr/>
        </p:nvSpPr>
        <p:spPr>
          <a:xfrm>
            <a:off x="7117103" y="5368881"/>
            <a:ext cx="3046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Queries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DB3A04-9AE0-E16C-3E40-E9BAB44F267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C420797-FCF4-492A-A828-CBC0DD9B3322}" type="slidenum">
              <a:rPr lang="en-US" smtClean="0"/>
              <a:t>16</a:t>
            </a:fld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8C602A-7BD5-B29C-08D9-35E420523A37}"/>
              </a:ext>
            </a:extLst>
          </p:cNvPr>
          <p:cNvSpPr txBox="1"/>
          <p:nvPr/>
        </p:nvSpPr>
        <p:spPr>
          <a:xfrm>
            <a:off x="3891678" y="4937127"/>
            <a:ext cx="98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359F6D5-A7FB-52E1-060F-D708D640B034}"/>
              </a:ext>
            </a:extLst>
          </p:cNvPr>
          <p:cNvSpPr txBox="1"/>
          <p:nvPr/>
        </p:nvSpPr>
        <p:spPr>
          <a:xfrm>
            <a:off x="1324510" y="3586096"/>
            <a:ext cx="2498700" cy="354925"/>
          </a:xfrm>
          <a:prstGeom prst="round2Same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  <a:latin typeface="+mj-lt"/>
              </a:rPr>
              <a:t>FDA-Approved Drugs</a:t>
            </a:r>
          </a:p>
        </p:txBody>
      </p:sp>
      <p:graphicFrame>
        <p:nvGraphicFramePr>
          <p:cNvPr id="35" name="Table 19">
            <a:extLst>
              <a:ext uri="{FF2B5EF4-FFF2-40B4-BE49-F238E27FC236}">
                <a16:creationId xmlns:a16="http://schemas.microsoft.com/office/drawing/2014/main" id="{CF87102C-02C1-48B0-3403-F8F4FD0B7C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929648"/>
              </p:ext>
            </p:extLst>
          </p:nvPr>
        </p:nvGraphicFramePr>
        <p:xfrm>
          <a:off x="1317971" y="3955273"/>
          <a:ext cx="3698828" cy="13411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09628">
                  <a:extLst>
                    <a:ext uri="{9D8B030D-6E8A-4147-A177-3AD203B41FA5}">
                      <a16:colId xmlns:a16="http://schemas.microsoft.com/office/drawing/2014/main" val="1184207905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584407514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173013609"/>
                    </a:ext>
                  </a:extLst>
                </a:gridCol>
              </a:tblGrid>
              <a:tr h="266783">
                <a:tc>
                  <a:txBody>
                    <a:bodyPr/>
                    <a:lstStyle/>
                    <a:p>
                      <a:r>
                        <a:rPr lang="en-US" sz="1400" dirty="0" err="1"/>
                        <a:t>brand_name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884692"/>
                  </a:ext>
                </a:extLst>
              </a:tr>
              <a:tr h="372766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Humira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TNF inhibitor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rheumatoid arthritis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169488"/>
                  </a:ext>
                </a:extLst>
              </a:tr>
              <a:tr h="372766">
                <a:tc>
                  <a:txBody>
                    <a:bodyPr/>
                    <a:lstStyle/>
                    <a:p>
                      <a:r>
                        <a:rPr lang="en-US" sz="1400" dirty="0"/>
                        <a:t>Enbrel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TNF inhibitor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plaque psoriasis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448793"/>
                  </a:ext>
                </a:extLst>
              </a:tr>
            </a:tbl>
          </a:graphicData>
        </a:graphic>
      </p:graphicFrame>
      <p:sp>
        <p:nvSpPr>
          <p:cNvPr id="36" name="Rectangle 35">
            <a:extLst>
              <a:ext uri="{FF2B5EF4-FFF2-40B4-BE49-F238E27FC236}">
                <a16:creationId xmlns:a16="http://schemas.microsoft.com/office/drawing/2014/main" id="{CE6D7BA5-7D64-7926-738A-72187E51CE0B}"/>
              </a:ext>
            </a:extLst>
          </p:cNvPr>
          <p:cNvSpPr/>
          <p:nvPr/>
        </p:nvSpPr>
        <p:spPr>
          <a:xfrm>
            <a:off x="1324510" y="4767307"/>
            <a:ext cx="3698828" cy="52908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1000">
                <a:schemeClr val="bg1"/>
              </a:gs>
              <a:gs pos="89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FDB32A-0538-E9AF-4746-823C2CCF8D13}"/>
              </a:ext>
            </a:extLst>
          </p:cNvPr>
          <p:cNvSpPr txBox="1"/>
          <p:nvPr/>
        </p:nvSpPr>
        <p:spPr>
          <a:xfrm>
            <a:off x="1301717" y="5031850"/>
            <a:ext cx="209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472C4"/>
                </a:solidFill>
              </a:rPr>
              <a:t>Local Data Source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E4FE176-99A8-1E27-1F21-6DDB7D8BDE2A}"/>
              </a:ext>
            </a:extLst>
          </p:cNvPr>
          <p:cNvSpPr/>
          <p:nvPr/>
        </p:nvSpPr>
        <p:spPr>
          <a:xfrm>
            <a:off x="1334438" y="4224872"/>
            <a:ext cx="3682361" cy="579984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134401D-21D0-6578-4E8E-CB0744EFE6A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4947765" y="4224872"/>
            <a:ext cx="2836845" cy="3055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Content Placeholder 11">
            <a:extLst>
              <a:ext uri="{FF2B5EF4-FFF2-40B4-BE49-F238E27FC236}">
                <a16:creationId xmlns:a16="http://schemas.microsoft.com/office/drawing/2014/main" id="{5DE35F93-516E-7B07-C8EB-2EE3D320A31D}"/>
              </a:ext>
            </a:extLst>
          </p:cNvPr>
          <p:cNvSpPr txBox="1">
            <a:spLocks/>
          </p:cNvSpPr>
          <p:nvPr/>
        </p:nvSpPr>
        <p:spPr>
          <a:xfrm>
            <a:off x="1961916" y="2440441"/>
            <a:ext cx="7605756" cy="400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0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800" b="0" i="0" u="none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4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ourier New" panose="02070309020205020404" pitchFamily="49" charset="0"/>
              <a:buNone/>
            </a:pPr>
            <a:r>
              <a:rPr lang="en-US" sz="2400" dirty="0"/>
              <a:t>Learn Mediator that maps </a:t>
            </a:r>
            <a:r>
              <a:rPr lang="en-US" sz="2400" b="1" dirty="0">
                <a:solidFill>
                  <a:srgbClr val="4472C4"/>
                </a:solidFill>
              </a:rPr>
              <a:t>local entity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“Just right” </a:t>
            </a:r>
            <a:r>
              <a:rPr lang="en-US" sz="2400" dirty="0">
                <a:sym typeface="Wingdings" panose="05000000000000000000" pitchFamily="2" charset="2"/>
              </a:rPr>
              <a:t>query</a:t>
            </a:r>
            <a:endParaRPr lang="en-US" sz="24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B942901-A410-0609-B651-18C0B9BEF638}"/>
              </a:ext>
            </a:extLst>
          </p:cNvPr>
          <p:cNvSpPr txBox="1"/>
          <p:nvPr/>
        </p:nvSpPr>
        <p:spPr>
          <a:xfrm>
            <a:off x="9610716" y="3466318"/>
            <a:ext cx="201176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keyword queries </a:t>
            </a:r>
          </a:p>
          <a:p>
            <a:r>
              <a:rPr lang="en-US" sz="2000" dirty="0"/>
              <a:t>formed using</a:t>
            </a:r>
          </a:p>
          <a:p>
            <a:r>
              <a:rPr lang="en-US" sz="2000" dirty="0"/>
              <a:t>words from</a:t>
            </a:r>
          </a:p>
          <a:p>
            <a:r>
              <a:rPr lang="en-US" sz="2000" b="1" dirty="0">
                <a:solidFill>
                  <a:srgbClr val="4472C4"/>
                </a:solidFill>
              </a:rPr>
              <a:t>local entity’s</a:t>
            </a:r>
          </a:p>
          <a:p>
            <a:r>
              <a:rPr lang="en-US" sz="2000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96223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14" grpId="0" animBg="1"/>
      <p:bldP spid="23" grpId="0"/>
      <p:bldP spid="25" grpId="0"/>
      <p:bldP spid="27" grpId="0"/>
      <p:bldP spid="45" grpId="0"/>
      <p:bldP spid="26" grpId="0"/>
      <p:bldP spid="34" grpId="0" animBg="1"/>
      <p:bldP spid="36" grpId="0" animBg="1"/>
      <p:bldP spid="37" grpId="0"/>
      <p:bldP spid="50" grpId="0" animBg="1"/>
      <p:bldP spid="65" grpId="0"/>
      <p:bldP spid="6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&quot;&quot;">
            <a:extLst>
              <a:ext uri="{FF2B5EF4-FFF2-40B4-BE49-F238E27FC236}">
                <a16:creationId xmlns:a16="http://schemas.microsoft.com/office/drawing/2014/main" id="{413DC25C-57F3-3AC3-50D4-D6B8921FDD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336" y="596126"/>
            <a:ext cx="633257" cy="63325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dirty="0"/>
              <a:t>How Do We Learn the Mediator?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F8D661DC-BC6C-875A-F495-89FA2B7D0324}"/>
              </a:ext>
            </a:extLst>
          </p:cNvPr>
          <p:cNvSpPr/>
          <p:nvPr/>
        </p:nvSpPr>
        <p:spPr>
          <a:xfrm rot="10800000">
            <a:off x="4742325" y="2221150"/>
            <a:ext cx="731374" cy="648361"/>
          </a:xfrm>
          <a:prstGeom prst="lef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15DCEE7-0DBF-7AA1-0763-5033024DEC20}"/>
              </a:ext>
            </a:extLst>
          </p:cNvPr>
          <p:cNvSpPr txBox="1"/>
          <p:nvPr/>
        </p:nvSpPr>
        <p:spPr>
          <a:xfrm>
            <a:off x="6310769" y="2002523"/>
            <a:ext cx="53732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Lots of expensive work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Hire domain experts to label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External source updates </a:t>
            </a:r>
            <a:r>
              <a:rPr lang="en-US" sz="2000" dirty="0">
                <a:solidFill>
                  <a:srgbClr val="C00000"/>
                </a:solidFill>
                <a:sym typeface="Wingdings" panose="05000000000000000000" pitchFamily="2" charset="2"/>
              </a:rPr>
              <a:t> must repeat!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  <a:sym typeface="Wingdings" panose="05000000000000000000" pitchFamily="2" charset="2"/>
              </a:rPr>
              <a:t>Still delays…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DB3A04-9AE0-E16C-3E40-E9BAB44F267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C420797-FCF4-492A-A828-CBC0DD9B3322}" type="slidenum">
              <a:rPr lang="en-US" smtClean="0"/>
              <a:t>17</a:t>
            </a:fld>
            <a:endParaRPr lang="en-US" dirty="0"/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BE767742-0151-D96F-C295-EBA19A7F8652}"/>
              </a:ext>
            </a:extLst>
          </p:cNvPr>
          <p:cNvSpPr txBox="1">
            <a:spLocks/>
          </p:cNvSpPr>
          <p:nvPr/>
        </p:nvSpPr>
        <p:spPr>
          <a:xfrm>
            <a:off x="1474236" y="1755692"/>
            <a:ext cx="3783564" cy="1817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0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800" b="0" i="0" u="none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4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Offline Learning: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Gather training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Train mediator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Users query mediator</a:t>
            </a:r>
          </a:p>
        </p:txBody>
      </p:sp>
      <p:pic>
        <p:nvPicPr>
          <p:cNvPr id="29" name="Picture Placeholder 26" descr="Warning with solid fill">
            <a:extLst>
              <a:ext uri="{FF2B5EF4-FFF2-40B4-BE49-F238E27FC236}">
                <a16:creationId xmlns:a16="http://schemas.microsoft.com/office/drawing/2014/main" id="{39EBD155-34D5-B583-EBC7-73781A7BDCB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57" b="157"/>
          <a:stretch>
            <a:fillRect/>
          </a:stretch>
        </p:blipFill>
        <p:spPr>
          <a:xfrm>
            <a:off x="5385215" y="2064629"/>
            <a:ext cx="906482" cy="906484"/>
          </a:xfrm>
        </p:spPr>
      </p:pic>
      <p:sp>
        <p:nvSpPr>
          <p:cNvPr id="30" name="Content Placeholder 11">
            <a:extLst>
              <a:ext uri="{FF2B5EF4-FFF2-40B4-BE49-F238E27FC236}">
                <a16:creationId xmlns:a16="http://schemas.microsoft.com/office/drawing/2014/main" id="{5D957FE7-78B6-1B85-7CD5-035305564CC2}"/>
              </a:ext>
            </a:extLst>
          </p:cNvPr>
          <p:cNvSpPr txBox="1">
            <a:spLocks/>
          </p:cNvSpPr>
          <p:nvPr/>
        </p:nvSpPr>
        <p:spPr>
          <a:xfrm>
            <a:off x="1428660" y="3576890"/>
            <a:ext cx="9734640" cy="1817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0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800" b="0" i="0" u="none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4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Online Learning:</a:t>
            </a:r>
            <a:endParaRPr lang="en-US" sz="2000" dirty="0"/>
          </a:p>
          <a:p>
            <a:pPr lvl="1"/>
            <a:r>
              <a:rPr lang="en-US" sz="2000" dirty="0"/>
              <a:t>Train mediator</a:t>
            </a:r>
            <a:r>
              <a:rPr lang="en-US" sz="2000" b="1" dirty="0"/>
              <a:t> </a:t>
            </a:r>
            <a:r>
              <a:rPr lang="en-US" sz="2000" i="1" dirty="0"/>
              <a:t>while</a:t>
            </a:r>
            <a:r>
              <a:rPr lang="en-US" sz="2000" dirty="0"/>
              <a:t> users query it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09358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" name="Table 19">
            <a:extLst>
              <a:ext uri="{FF2B5EF4-FFF2-40B4-BE49-F238E27FC236}">
                <a16:creationId xmlns:a16="http://schemas.microsoft.com/office/drawing/2014/main" id="{502831BB-D060-42DB-3DBA-A9F749E23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406772"/>
              </p:ext>
            </p:extLst>
          </p:nvPr>
        </p:nvGraphicFramePr>
        <p:xfrm>
          <a:off x="6060197" y="4507937"/>
          <a:ext cx="4300054" cy="18592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92325">
                  <a:extLst>
                    <a:ext uri="{9D8B030D-6E8A-4147-A177-3AD203B41FA5}">
                      <a16:colId xmlns:a16="http://schemas.microsoft.com/office/drawing/2014/main" val="1184207905"/>
                    </a:ext>
                  </a:extLst>
                </a:gridCol>
                <a:gridCol w="2907729">
                  <a:extLst>
                    <a:ext uri="{9D8B030D-6E8A-4147-A177-3AD203B41FA5}">
                      <a16:colId xmlns:a16="http://schemas.microsoft.com/office/drawing/2014/main" val="3584407514"/>
                    </a:ext>
                  </a:extLst>
                </a:gridCol>
              </a:tblGrid>
              <a:tr h="222026">
                <a:tc>
                  <a:txBody>
                    <a:bodyPr/>
                    <a:lstStyle/>
                    <a:p>
                      <a:r>
                        <a:rPr lang="en-US" sz="1400" dirty="0" err="1"/>
                        <a:t>generic_name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Pharmacodynamics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884692"/>
                  </a:ext>
                </a:extLst>
              </a:tr>
              <a:tr h="222026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Infliximab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Infliximab disrupts the activation of pro-</a:t>
                      </a:r>
                      <a:r>
                        <a:rPr lang="en-US" sz="1400" dirty="0" err="1"/>
                        <a:t>inflammaory</a:t>
                      </a:r>
                      <a:r>
                        <a:rPr lang="en-US" sz="1400" dirty="0"/>
                        <a:t> cascade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201190"/>
                  </a:ext>
                </a:extLst>
              </a:tr>
              <a:tr h="222026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Adalimumab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After treatment with adalimumab, a decrease in levels of acute phase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169488"/>
                  </a:ext>
                </a:extLst>
              </a:tr>
              <a:tr h="2220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Etanercept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Etanercept binds specifically to tumor necrosis factor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448793"/>
                  </a:ext>
                </a:extLst>
              </a:tr>
            </a:tbl>
          </a:graphicData>
        </a:graphic>
      </p:graphicFrame>
      <p:sp>
        <p:nvSpPr>
          <p:cNvPr id="101" name="Rectangle 100">
            <a:extLst>
              <a:ext uri="{FF2B5EF4-FFF2-40B4-BE49-F238E27FC236}">
                <a16:creationId xmlns:a16="http://schemas.microsoft.com/office/drawing/2014/main" id="{919896DF-01B9-48A6-4C86-76E4B835EFBC}"/>
              </a:ext>
            </a:extLst>
          </p:cNvPr>
          <p:cNvSpPr/>
          <p:nvPr/>
        </p:nvSpPr>
        <p:spPr>
          <a:xfrm>
            <a:off x="6054429" y="5845234"/>
            <a:ext cx="4382117" cy="5234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1000">
                <a:schemeClr val="bg1"/>
              </a:gs>
              <a:gs pos="89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61FA7CC-8EA1-01B6-CD62-53205D85E6D7}"/>
              </a:ext>
            </a:extLst>
          </p:cNvPr>
          <p:cNvGrpSpPr/>
          <p:nvPr/>
        </p:nvGrpSpPr>
        <p:grpSpPr>
          <a:xfrm>
            <a:off x="8507968" y="2891233"/>
            <a:ext cx="2861899" cy="852915"/>
            <a:chOff x="4141919" y="2939717"/>
            <a:chExt cx="2272098" cy="852915"/>
          </a:xfrm>
          <a:effectLst>
            <a:outerShdw blurRad="50800" dir="5400000" algn="ctr" rotWithShape="0">
              <a:srgbClr val="000000">
                <a:alpha val="43137"/>
              </a:srgbClr>
            </a:outerShdw>
          </a:effectLst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F9A8B32E-47E3-CB9D-909B-927A92602F41}"/>
                </a:ext>
              </a:extLst>
            </p:cNvPr>
            <p:cNvSpPr/>
            <p:nvPr/>
          </p:nvSpPr>
          <p:spPr>
            <a:xfrm>
              <a:off x="4141919" y="2939717"/>
              <a:ext cx="2272098" cy="852915"/>
            </a:xfrm>
            <a:prstGeom prst="rect">
              <a:avLst/>
            </a:prstGeom>
            <a:solidFill>
              <a:srgbClr val="70AD47"/>
            </a:solidFill>
            <a:effectLst>
              <a:outerShdw blurRad="50800" dist="38100" dir="2700000" sx="103000" sy="10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B908CA4-1654-6BB5-1213-A017C11690AE}"/>
                </a:ext>
              </a:extLst>
            </p:cNvPr>
            <p:cNvSpPr txBox="1"/>
            <p:nvPr/>
          </p:nvSpPr>
          <p:spPr>
            <a:xfrm>
              <a:off x="4190630" y="3048672"/>
              <a:ext cx="1523518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4DF45A01-F8DC-EC08-D931-AE76E836CD3B}"/>
                </a:ext>
              </a:extLst>
            </p:cNvPr>
            <p:cNvSpPr/>
            <p:nvPr/>
          </p:nvSpPr>
          <p:spPr>
            <a:xfrm>
              <a:off x="5762859" y="3048672"/>
              <a:ext cx="535851" cy="307777"/>
            </a:xfrm>
            <a:prstGeom prst="rect">
              <a:avLst/>
            </a:prstGeom>
            <a:solidFill>
              <a:srgbClr val="70AD4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Search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2B9FBFA9-A1E6-33CD-35D8-0CB64D976E97}"/>
                </a:ext>
              </a:extLst>
            </p:cNvPr>
            <p:cNvSpPr/>
            <p:nvPr/>
          </p:nvSpPr>
          <p:spPr>
            <a:xfrm>
              <a:off x="4190629" y="3446297"/>
              <a:ext cx="2174677" cy="30777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2A9B5B4-C7BD-03B3-CE81-C86BADAB3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Learning Framework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333580E-E42E-C346-5419-84A18DA266CB}"/>
              </a:ext>
            </a:extLst>
          </p:cNvPr>
          <p:cNvGrpSpPr/>
          <p:nvPr/>
        </p:nvGrpSpPr>
        <p:grpSpPr>
          <a:xfrm rot="2289773">
            <a:off x="6506867" y="1209373"/>
            <a:ext cx="2225568" cy="2658185"/>
            <a:chOff x="4131516" y="3365794"/>
            <a:chExt cx="1099798" cy="1224589"/>
          </a:xfrm>
          <a:solidFill>
            <a:srgbClr val="7030A0"/>
          </a:solidFill>
        </p:grpSpPr>
        <p:pic>
          <p:nvPicPr>
            <p:cNvPr id="74" name="Graphic 86" descr="Arrow Slight curve">
              <a:extLst>
                <a:ext uri="{FF2B5EF4-FFF2-40B4-BE49-F238E27FC236}">
                  <a16:creationId xmlns:a16="http://schemas.microsoft.com/office/drawing/2014/main" id="{8DFFC1A8-C07C-1124-936A-B8E9D7089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9900000" flipH="1">
              <a:off x="4131516" y="3365794"/>
              <a:ext cx="1099798" cy="1224589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364611F-BC11-1663-62E9-3568E2E320B5}"/>
                </a:ext>
              </a:extLst>
            </p:cNvPr>
            <p:cNvSpPr txBox="1"/>
            <p:nvPr/>
          </p:nvSpPr>
          <p:spPr>
            <a:xfrm rot="20700000">
              <a:off x="4593257" y="3800883"/>
              <a:ext cx="397595" cy="2610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query</a:t>
              </a:r>
            </a:p>
          </p:txBody>
        </p:sp>
      </p:grp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CA2F4FB2-A7D2-7D41-FCA0-8D84C0E2C720}"/>
              </a:ext>
            </a:extLst>
          </p:cNvPr>
          <p:cNvSpPr/>
          <p:nvPr/>
        </p:nvSpPr>
        <p:spPr>
          <a:xfrm>
            <a:off x="5627685" y="5307050"/>
            <a:ext cx="516338" cy="564727"/>
          </a:xfrm>
          <a:prstGeom prst="rightArrow">
            <a:avLst/>
          </a:prstGeom>
          <a:solidFill>
            <a:srgbClr val="F1C232"/>
          </a:solidFill>
          <a:ln>
            <a:solidFill>
              <a:srgbClr val="F1C2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1C232"/>
              </a:solidFill>
            </a:endParaRPr>
          </a:p>
        </p:txBody>
      </p:sp>
      <p:pic>
        <p:nvPicPr>
          <p:cNvPr id="4" name="Picture 3" descr="&quot;&quot;">
            <a:extLst>
              <a:ext uri="{FF2B5EF4-FFF2-40B4-BE49-F238E27FC236}">
                <a16:creationId xmlns:a16="http://schemas.microsoft.com/office/drawing/2014/main" id="{73F11ECE-55EC-0867-F6C4-5B74D8A9D13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336" y="596126"/>
            <a:ext cx="633257" cy="63325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9ED08-531D-D215-AE46-C2E69372B6E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C420797-FCF4-492A-A828-CBC0DD9B3322}" type="slidenum">
              <a:rPr lang="en-US" smtClean="0"/>
              <a:t>18</a:t>
            </a:fld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8192A75-EA6C-AEAD-1683-FEEEF8A6932E}"/>
              </a:ext>
            </a:extLst>
          </p:cNvPr>
          <p:cNvSpPr/>
          <p:nvPr/>
        </p:nvSpPr>
        <p:spPr>
          <a:xfrm>
            <a:off x="5155124" y="2249980"/>
            <a:ext cx="1613817" cy="1345966"/>
          </a:xfrm>
          <a:prstGeom prst="roundRect">
            <a:avLst>
              <a:gd name="adj" fmla="val 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Mediator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5204C6-E2D5-E162-473B-072723317781}"/>
              </a:ext>
            </a:extLst>
          </p:cNvPr>
          <p:cNvSpPr txBox="1"/>
          <p:nvPr/>
        </p:nvSpPr>
        <p:spPr>
          <a:xfrm>
            <a:off x="784691" y="3130502"/>
            <a:ext cx="2498700" cy="354925"/>
          </a:xfrm>
          <a:prstGeom prst="round2Same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  <a:latin typeface="+mj-lt"/>
              </a:rPr>
              <a:t>FDA-Approved Drugs</a:t>
            </a:r>
          </a:p>
        </p:txBody>
      </p:sp>
      <p:graphicFrame>
        <p:nvGraphicFramePr>
          <p:cNvPr id="31" name="Table 19">
            <a:extLst>
              <a:ext uri="{FF2B5EF4-FFF2-40B4-BE49-F238E27FC236}">
                <a16:creationId xmlns:a16="http://schemas.microsoft.com/office/drawing/2014/main" id="{F9F092DB-6631-16A5-847F-1481F17C28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411132"/>
              </p:ext>
            </p:extLst>
          </p:nvPr>
        </p:nvGraphicFramePr>
        <p:xfrm>
          <a:off x="778152" y="3499679"/>
          <a:ext cx="3698828" cy="13411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09628">
                  <a:extLst>
                    <a:ext uri="{9D8B030D-6E8A-4147-A177-3AD203B41FA5}">
                      <a16:colId xmlns:a16="http://schemas.microsoft.com/office/drawing/2014/main" val="1184207905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584407514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173013609"/>
                    </a:ext>
                  </a:extLst>
                </a:gridCol>
              </a:tblGrid>
              <a:tr h="266783">
                <a:tc>
                  <a:txBody>
                    <a:bodyPr/>
                    <a:lstStyle/>
                    <a:p>
                      <a:r>
                        <a:rPr lang="en-US" sz="1400" dirty="0" err="1"/>
                        <a:t>brand_name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884692"/>
                  </a:ext>
                </a:extLst>
              </a:tr>
              <a:tr h="372766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Humira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TNF inhibitor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rheumatoid arthritis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169488"/>
                  </a:ext>
                </a:extLst>
              </a:tr>
              <a:tr h="372766">
                <a:tc>
                  <a:txBody>
                    <a:bodyPr/>
                    <a:lstStyle/>
                    <a:p>
                      <a:r>
                        <a:rPr lang="en-US" sz="1400" dirty="0"/>
                        <a:t>Enbrel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TNF inhibitor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plaque psoriasis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448793"/>
                  </a:ext>
                </a:extLst>
              </a:tr>
            </a:tbl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A4499DF3-EC4D-FF88-1E25-DD088F3B9513}"/>
              </a:ext>
            </a:extLst>
          </p:cNvPr>
          <p:cNvSpPr/>
          <p:nvPr/>
        </p:nvSpPr>
        <p:spPr>
          <a:xfrm>
            <a:off x="784691" y="4311713"/>
            <a:ext cx="3698828" cy="52908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1000">
                <a:schemeClr val="bg1"/>
              </a:gs>
              <a:gs pos="89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695AAF-3A8B-DCD0-2146-EFFF5E178DDD}"/>
              </a:ext>
            </a:extLst>
          </p:cNvPr>
          <p:cNvSpPr txBox="1"/>
          <p:nvPr/>
        </p:nvSpPr>
        <p:spPr>
          <a:xfrm>
            <a:off x="761898" y="4576256"/>
            <a:ext cx="209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472C4"/>
                </a:solidFill>
              </a:rPr>
              <a:t>Local Data Source</a:t>
            </a:r>
          </a:p>
        </p:txBody>
      </p:sp>
      <p:pic>
        <p:nvPicPr>
          <p:cNvPr id="34" name="Graphic 33" descr="Female Profile with solid fill">
            <a:extLst>
              <a:ext uri="{FF2B5EF4-FFF2-40B4-BE49-F238E27FC236}">
                <a16:creationId xmlns:a16="http://schemas.microsoft.com/office/drawing/2014/main" id="{E4528A82-1CFC-28C2-98BA-EF84D1392D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003458" y="3435024"/>
            <a:ext cx="1749573" cy="174957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D2C86E7-6FFD-3C77-6BFE-7DFF08509C68}"/>
              </a:ext>
            </a:extLst>
          </p:cNvPr>
          <p:cNvSpPr txBox="1"/>
          <p:nvPr/>
        </p:nvSpPr>
        <p:spPr>
          <a:xfrm>
            <a:off x="3540652" y="4535805"/>
            <a:ext cx="6751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User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CD7E413-8680-9912-0810-A08267362F48}"/>
              </a:ext>
            </a:extLst>
          </p:cNvPr>
          <p:cNvSpPr txBox="1"/>
          <p:nvPr/>
        </p:nvSpPr>
        <p:spPr>
          <a:xfrm rot="900000">
            <a:off x="3132390" y="5403521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*click*</a:t>
            </a:r>
          </a:p>
        </p:txBody>
      </p:sp>
      <p:pic>
        <p:nvPicPr>
          <p:cNvPr id="43" name="Graphic 42" descr="Mouse with solid fill">
            <a:extLst>
              <a:ext uri="{FF2B5EF4-FFF2-40B4-BE49-F238E27FC236}">
                <a16:creationId xmlns:a16="http://schemas.microsoft.com/office/drawing/2014/main" id="{22216C33-9BF1-6CA4-C23C-5C107EDD59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7200000">
            <a:off x="3007157" y="4571086"/>
            <a:ext cx="914400" cy="914400"/>
          </a:xfrm>
          <a:prstGeom prst="rect">
            <a:avLst/>
          </a:prstGeom>
        </p:spPr>
      </p:pic>
      <p:pic>
        <p:nvPicPr>
          <p:cNvPr id="44" name="Graphic 43" descr="Cursor with solid fill">
            <a:extLst>
              <a:ext uri="{FF2B5EF4-FFF2-40B4-BE49-F238E27FC236}">
                <a16:creationId xmlns:a16="http://schemas.microsoft.com/office/drawing/2014/main" id="{9D9F6DD2-DD28-1C4D-5E5C-28F1D03A3C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55820" y="5443995"/>
            <a:ext cx="802478" cy="802478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CAAE3167-EB84-6A05-28C7-FA23BA20C6AC}"/>
              </a:ext>
            </a:extLst>
          </p:cNvPr>
          <p:cNvGrpSpPr/>
          <p:nvPr/>
        </p:nvGrpSpPr>
        <p:grpSpPr>
          <a:xfrm rot="21021313">
            <a:off x="2541524" y="2183777"/>
            <a:ext cx="2913660" cy="1876931"/>
            <a:chOff x="2808942" y="4589940"/>
            <a:chExt cx="1099798" cy="1224589"/>
          </a:xfrm>
        </p:grpSpPr>
        <p:pic>
          <p:nvPicPr>
            <p:cNvPr id="46" name="Graphic 86" descr="Arrow Slight curve">
              <a:extLst>
                <a:ext uri="{FF2B5EF4-FFF2-40B4-BE49-F238E27FC236}">
                  <a16:creationId xmlns:a16="http://schemas.microsoft.com/office/drawing/2014/main" id="{8606D9FD-5C0D-68A4-5D88-A0364747C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9900000" flipH="1">
              <a:off x="2808942" y="4589940"/>
              <a:ext cx="1099798" cy="1224589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04F14B6-8A49-2649-DFC9-CF409D1781DC}"/>
                </a:ext>
              </a:extLst>
            </p:cNvPr>
            <p:cNvSpPr txBox="1"/>
            <p:nvPr/>
          </p:nvSpPr>
          <p:spPr>
            <a:xfrm rot="20700000">
              <a:off x="3295429" y="4965805"/>
              <a:ext cx="303699" cy="2610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query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92CFF86-E0EA-74B6-A316-02509327027B}"/>
              </a:ext>
            </a:extLst>
          </p:cNvPr>
          <p:cNvGrpSpPr/>
          <p:nvPr/>
        </p:nvGrpSpPr>
        <p:grpSpPr>
          <a:xfrm rot="18067764" flipV="1">
            <a:off x="3346647" y="3354609"/>
            <a:ext cx="3306077" cy="2475069"/>
            <a:chOff x="2808942" y="4589940"/>
            <a:chExt cx="1099798" cy="1224589"/>
          </a:xfrm>
          <a:solidFill>
            <a:srgbClr val="F1C232"/>
          </a:solidFill>
        </p:grpSpPr>
        <p:pic>
          <p:nvPicPr>
            <p:cNvPr id="50" name="Graphic 86" descr="Arrow Slight curve">
              <a:extLst>
                <a:ext uri="{FF2B5EF4-FFF2-40B4-BE49-F238E27FC236}">
                  <a16:creationId xmlns:a16="http://schemas.microsoft.com/office/drawing/2014/main" id="{5D13719C-7F28-4AAB-A7A2-929FC97FA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9900000" flipH="1">
              <a:off x="2808942" y="4589940"/>
              <a:ext cx="1099798" cy="122458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2782DD1-A67C-3176-EB35-BEC611E435F5}"/>
                </a:ext>
              </a:extLst>
            </p:cNvPr>
            <p:cNvSpPr txBox="1"/>
            <p:nvPr/>
          </p:nvSpPr>
          <p:spPr>
            <a:xfrm rot="9968209">
              <a:off x="3273375" y="5023413"/>
              <a:ext cx="396123" cy="19796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/>
                <a:t>Feedback</a:t>
              </a:r>
            </a:p>
          </p:txBody>
        </p:sp>
      </p:grpSp>
      <p:pic>
        <p:nvPicPr>
          <p:cNvPr id="54" name="Graphic 53" descr="Repeat with solid fill">
            <a:extLst>
              <a:ext uri="{FF2B5EF4-FFF2-40B4-BE49-F238E27FC236}">
                <a16:creationId xmlns:a16="http://schemas.microsoft.com/office/drawing/2014/main" id="{DDDA28F1-7524-2EB4-3546-A0266E5E869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499617" y="1817262"/>
            <a:ext cx="914400" cy="9144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D53E0EAE-1C10-378F-3E08-0C883B8C4AAB}"/>
              </a:ext>
            </a:extLst>
          </p:cNvPr>
          <p:cNvSpPr txBox="1"/>
          <p:nvPr/>
        </p:nvSpPr>
        <p:spPr>
          <a:xfrm>
            <a:off x="2865187" y="1416588"/>
            <a:ext cx="6183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Refine understanding of what makes a query good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0091-EAC6-52BE-2D3F-35C47FD09A1B}"/>
              </a:ext>
            </a:extLst>
          </p:cNvPr>
          <p:cNvSpPr txBox="1"/>
          <p:nvPr/>
        </p:nvSpPr>
        <p:spPr>
          <a:xfrm>
            <a:off x="8569321" y="3006770"/>
            <a:ext cx="191899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TNF inhibitor </a:t>
            </a:r>
            <a:r>
              <a:rPr lang="en-US" sz="1400" dirty="0" err="1"/>
              <a:t>crohns</a:t>
            </a:r>
            <a:endParaRPr lang="en-US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5AF8CD-9D1A-B5B9-D75E-3AAC854BE6D2}"/>
              </a:ext>
            </a:extLst>
          </p:cNvPr>
          <p:cNvSpPr/>
          <p:nvPr/>
        </p:nvSpPr>
        <p:spPr>
          <a:xfrm>
            <a:off x="8569321" y="3412398"/>
            <a:ext cx="2739189" cy="3077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9 results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21868A0-AF17-0D19-6DBB-F9573E687BDC}"/>
              </a:ext>
            </a:extLst>
          </p:cNvPr>
          <p:cNvGrpSpPr/>
          <p:nvPr/>
        </p:nvGrpSpPr>
        <p:grpSpPr>
          <a:xfrm rot="9425913">
            <a:off x="8991260" y="3408492"/>
            <a:ext cx="2161173" cy="1747680"/>
            <a:chOff x="4131516" y="3365794"/>
            <a:chExt cx="1099798" cy="1224589"/>
          </a:xfrm>
        </p:grpSpPr>
        <p:pic>
          <p:nvPicPr>
            <p:cNvPr id="77" name="Graphic 86" descr="Arrow Slight curve">
              <a:extLst>
                <a:ext uri="{FF2B5EF4-FFF2-40B4-BE49-F238E27FC236}">
                  <a16:creationId xmlns:a16="http://schemas.microsoft.com/office/drawing/2014/main" id="{17F9817C-86BC-A348-C55F-9F81C3B31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9900000" flipH="1">
              <a:off x="4131516" y="3365794"/>
              <a:ext cx="1099798" cy="1224589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A893142-C28C-DA34-FB65-35BF4009EDD1}"/>
                </a:ext>
              </a:extLst>
            </p:cNvPr>
            <p:cNvSpPr txBox="1"/>
            <p:nvPr/>
          </p:nvSpPr>
          <p:spPr>
            <a:xfrm rot="9758956">
              <a:off x="4374180" y="3759661"/>
              <a:ext cx="765834" cy="3257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 response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E18968A-6349-657C-EA18-871A456FEEAC}"/>
              </a:ext>
            </a:extLst>
          </p:cNvPr>
          <p:cNvSpPr txBox="1"/>
          <p:nvPr/>
        </p:nvSpPr>
        <p:spPr>
          <a:xfrm>
            <a:off x="6726135" y="4119852"/>
            <a:ext cx="2066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Top-k ranked results</a:t>
            </a:r>
          </a:p>
        </p:txBody>
      </p:sp>
    </p:spTree>
    <p:extLst>
      <p:ext uri="{BB962C8B-B14F-4D97-AF65-F5344CB8AC3E}">
        <p14:creationId xmlns:p14="http://schemas.microsoft.com/office/powerpoint/2010/main" val="199081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42" grpId="0"/>
      <p:bldP spid="56" grpId="0"/>
      <p:bldP spid="7" grpId="0" animBg="1"/>
      <p:bldP spid="8" grpId="0" animBg="1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A9B5B4-C7BD-03B3-CE81-C86BADAB314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Predicting Query Quality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A9B5B4-C7BD-03B3-CE81-C86BADAB31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296" t="-20988" b="-32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row: Down 9">
            <a:extLst>
              <a:ext uri="{FF2B5EF4-FFF2-40B4-BE49-F238E27FC236}">
                <a16:creationId xmlns:a16="http://schemas.microsoft.com/office/drawing/2014/main" id="{22602B9C-048C-3907-9C94-88519745E7FD}"/>
              </a:ext>
            </a:extLst>
          </p:cNvPr>
          <p:cNvSpPr/>
          <p:nvPr/>
        </p:nvSpPr>
        <p:spPr>
          <a:xfrm rot="16200000">
            <a:off x="6714964" y="2060746"/>
            <a:ext cx="1272264" cy="1048657"/>
          </a:xfrm>
          <a:prstGeom prst="downArrow">
            <a:avLst>
              <a:gd name="adj1" fmla="val 50000"/>
              <a:gd name="adj2" fmla="val 6207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D10FEC-E0CF-D88A-15BC-F0C0CEADA336}"/>
                  </a:ext>
                </a:extLst>
              </p:cNvPr>
              <p:cNvSpPr txBox="1"/>
              <p:nvPr/>
            </p:nvSpPr>
            <p:spPr>
              <a:xfrm>
                <a:off x="6941015" y="2287608"/>
                <a:ext cx="6094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D10FEC-E0CF-D88A-15BC-F0C0CEADA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015" y="2287608"/>
                <a:ext cx="609457" cy="461665"/>
              </a:xfrm>
              <a:prstGeom prst="rect">
                <a:avLst/>
              </a:prstGeom>
              <a:blipFill>
                <a:blip r:embed="rId4"/>
                <a:stretch>
                  <a:fillRect l="-4000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&quot;&quot;">
            <a:extLst>
              <a:ext uri="{FF2B5EF4-FFF2-40B4-BE49-F238E27FC236}">
                <a16:creationId xmlns:a16="http://schemas.microsoft.com/office/drawing/2014/main" id="{1D9F06A0-74D1-BDFE-BE19-DD75C9EA0C7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336" y="596126"/>
            <a:ext cx="633257" cy="63325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D45D80-67BD-51AC-F6B4-E7F1545721C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C420797-FCF4-492A-A828-CBC0DD9B3322}" type="slidenum">
              <a:rPr lang="en-US" smtClean="0"/>
              <a:t>19</a:t>
            </a:fld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AAA8E33-1C87-8D30-A8E1-612C3A66BC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33118"/>
              </p:ext>
            </p:extLst>
          </p:nvPr>
        </p:nvGraphicFramePr>
        <p:xfrm>
          <a:off x="2788406" y="2191086"/>
          <a:ext cx="3698828" cy="8229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09628">
                  <a:extLst>
                    <a:ext uri="{9D8B030D-6E8A-4147-A177-3AD203B41FA5}">
                      <a16:colId xmlns:a16="http://schemas.microsoft.com/office/drawing/2014/main" val="3631859133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59745298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4059213871"/>
                    </a:ext>
                  </a:extLst>
                </a:gridCol>
              </a:tblGrid>
              <a:tr h="266783">
                <a:tc>
                  <a:txBody>
                    <a:bodyPr/>
                    <a:lstStyle/>
                    <a:p>
                      <a:r>
                        <a:rPr lang="en-US" sz="1400" dirty="0" err="1"/>
                        <a:t>brand_name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074388"/>
                  </a:ext>
                </a:extLst>
              </a:tr>
              <a:tr h="372766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Humira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TNF inhibitor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rheumatoid arthritis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660633"/>
                  </a:ext>
                </a:extLst>
              </a:tr>
            </a:tbl>
          </a:graphicData>
        </a:graphic>
      </p:graphicFrame>
      <p:sp>
        <p:nvSpPr>
          <p:cNvPr id="6" name="Content Placeholder 10">
            <a:extLst>
              <a:ext uri="{FF2B5EF4-FFF2-40B4-BE49-F238E27FC236}">
                <a16:creationId xmlns:a16="http://schemas.microsoft.com/office/drawing/2014/main" id="{62294DCE-2F0F-BC5D-2E62-7B08B83649EB}"/>
              </a:ext>
            </a:extLst>
          </p:cNvPr>
          <p:cNvSpPr txBox="1">
            <a:spLocks/>
          </p:cNvSpPr>
          <p:nvPr/>
        </p:nvSpPr>
        <p:spPr>
          <a:xfrm>
            <a:off x="3192322" y="4486313"/>
            <a:ext cx="6304218" cy="792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0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800" b="0" i="0" u="none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4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Short-Run Success: </a:t>
            </a:r>
            <a:r>
              <a:rPr lang="en-US" dirty="0"/>
              <a:t>find sufficiently good queries quickly</a:t>
            </a:r>
          </a:p>
          <a:p>
            <a:r>
              <a:rPr lang="en-US" dirty="0"/>
              <a:t>Users must remain engaged with the system</a:t>
            </a:r>
          </a:p>
        </p:txBody>
      </p:sp>
      <p:pic>
        <p:nvPicPr>
          <p:cNvPr id="9" name="Graphic 8" descr="Hourglass Finished with solid fill">
            <a:extLst>
              <a:ext uri="{FF2B5EF4-FFF2-40B4-BE49-F238E27FC236}">
                <a16:creationId xmlns:a16="http://schemas.microsoft.com/office/drawing/2014/main" id="{7610F5BB-52F7-26CC-E7C1-A5E3831750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99422" y="4437645"/>
            <a:ext cx="792900" cy="792900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A7020364-B002-4333-7093-13638E76C534}"/>
              </a:ext>
            </a:extLst>
          </p:cNvPr>
          <p:cNvSpPr/>
          <p:nvPr/>
        </p:nvSpPr>
        <p:spPr>
          <a:xfrm>
            <a:off x="8205498" y="1336142"/>
            <a:ext cx="1738602" cy="232288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4ADED3-851F-12E7-EAF2-D59A67AAB161}"/>
              </a:ext>
            </a:extLst>
          </p:cNvPr>
          <p:cNvSpPr txBox="1"/>
          <p:nvPr/>
        </p:nvSpPr>
        <p:spPr>
          <a:xfrm>
            <a:off x="8232158" y="2189766"/>
            <a:ext cx="17119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“TNF inhibitor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crohns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028F9A-FF58-C7BF-1B1D-8FD7E8392501}"/>
              </a:ext>
            </a:extLst>
          </p:cNvPr>
          <p:cNvSpPr txBox="1"/>
          <p:nvPr/>
        </p:nvSpPr>
        <p:spPr>
          <a:xfrm rot="10800000" flipV="1">
            <a:off x="8456565" y="1669956"/>
            <a:ext cx="1236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“Humira”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413436-00F4-E22E-8D5E-01238558713B}"/>
              </a:ext>
            </a:extLst>
          </p:cNvPr>
          <p:cNvSpPr txBox="1"/>
          <p:nvPr/>
        </p:nvSpPr>
        <p:spPr>
          <a:xfrm>
            <a:off x="8232158" y="2913893"/>
            <a:ext cx="1711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“TNF plaque”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A80E5A-5063-1A07-C5E3-15833B9EDE70}"/>
              </a:ext>
            </a:extLst>
          </p:cNvPr>
          <p:cNvSpPr txBox="1"/>
          <p:nvPr/>
        </p:nvSpPr>
        <p:spPr>
          <a:xfrm>
            <a:off x="4007956" y="3197704"/>
            <a:ext cx="3867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Feedback is used to update w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68FC3C-E602-2150-2DE3-6C20439C3EA3}"/>
              </a:ext>
            </a:extLst>
          </p:cNvPr>
          <p:cNvSpPr txBox="1"/>
          <p:nvPr/>
        </p:nvSpPr>
        <p:spPr>
          <a:xfrm>
            <a:off x="1740163" y="3876985"/>
            <a:ext cx="20718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Design Challenge: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6679D57-F324-9D67-2AED-9438C129E073}"/>
              </a:ext>
            </a:extLst>
          </p:cNvPr>
          <p:cNvSpPr txBox="1">
            <a:spLocks/>
          </p:cNvSpPr>
          <p:nvPr/>
        </p:nvSpPr>
        <p:spPr>
          <a:xfrm>
            <a:off x="3157585" y="5516262"/>
            <a:ext cx="6282998" cy="1252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0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800" b="0" i="0" u="none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4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Long-Run Success: </a:t>
            </a:r>
            <a:r>
              <a:rPr lang="en-US" dirty="0"/>
              <a:t>should </a:t>
            </a:r>
            <a:r>
              <a:rPr lang="en-US" i="1" dirty="0"/>
              <a:t>continue</a:t>
            </a:r>
            <a:r>
              <a:rPr lang="en-US" dirty="0"/>
              <a:t> to improve over time </a:t>
            </a:r>
          </a:p>
          <a:p>
            <a:r>
              <a:rPr lang="en-US" dirty="0"/>
              <a:t>Fit to domain/diversity of local entities</a:t>
            </a:r>
          </a:p>
        </p:txBody>
      </p:sp>
      <p:pic>
        <p:nvPicPr>
          <p:cNvPr id="12" name="Graphic 11" descr="Bar graph with upward trend with solid fill">
            <a:extLst>
              <a:ext uri="{FF2B5EF4-FFF2-40B4-BE49-F238E27FC236}">
                <a16:creationId xmlns:a16="http://schemas.microsoft.com/office/drawing/2014/main" id="{C3D16FD1-B7E4-81D2-3B2E-2A9A06EA26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34277" y="5448093"/>
            <a:ext cx="908257" cy="908257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7ABA271B-0A09-D32C-B6ED-ED227DB26E66}"/>
              </a:ext>
            </a:extLst>
          </p:cNvPr>
          <p:cNvSpPr/>
          <p:nvPr/>
        </p:nvSpPr>
        <p:spPr>
          <a:xfrm>
            <a:off x="9154228" y="4437645"/>
            <a:ext cx="472833" cy="191870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E6F588-6F66-62A9-279F-0817AE172E85}"/>
              </a:ext>
            </a:extLst>
          </p:cNvPr>
          <p:cNvSpPr txBox="1"/>
          <p:nvPr/>
        </p:nvSpPr>
        <p:spPr>
          <a:xfrm>
            <a:off x="9743832" y="5043055"/>
            <a:ext cx="18770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Leverage </a:t>
            </a:r>
          </a:p>
          <a:p>
            <a:r>
              <a:rPr lang="en-US" sz="2000" dirty="0"/>
              <a:t>pretrained LLMs</a:t>
            </a:r>
          </a:p>
        </p:txBody>
      </p:sp>
    </p:spTree>
    <p:extLst>
      <p:ext uri="{BB962C8B-B14F-4D97-AF65-F5344CB8AC3E}">
        <p14:creationId xmlns:p14="http://schemas.microsoft.com/office/powerpoint/2010/main" val="423293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6" grpId="0"/>
      <p:bldP spid="11" grpId="0"/>
      <p:bldP spid="13" grpId="0" animBg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Drug Repositioning Can Save Lives</a:t>
            </a:r>
            <a:endParaRPr lang="en-US" b="0" dirty="0"/>
          </a:p>
        </p:txBody>
      </p:sp>
      <p:pic>
        <p:nvPicPr>
          <p:cNvPr id="55" name="Picture 54" descr="&quot;&quot;">
            <a:extLst>
              <a:ext uri="{FF2B5EF4-FFF2-40B4-BE49-F238E27FC236}">
                <a16:creationId xmlns:a16="http://schemas.microsoft.com/office/drawing/2014/main" id="{69536C31-20F9-B9A3-6A1C-24719764EE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336" y="596126"/>
            <a:ext cx="633257" cy="633257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BCF1F5CB-85F1-624B-7DFE-27040DCC5DD3}"/>
              </a:ext>
            </a:extLst>
          </p:cNvPr>
          <p:cNvSpPr txBox="1">
            <a:spLocks/>
          </p:cNvSpPr>
          <p:nvPr/>
        </p:nvSpPr>
        <p:spPr>
          <a:xfrm>
            <a:off x="6972061" y="117356"/>
            <a:ext cx="5254929" cy="400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0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800" b="0" i="0" u="none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4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ourier New" panose="02070309020205020404" pitchFamily="49" charset="0"/>
              <a:buNone/>
            </a:pPr>
            <a:r>
              <a:rPr lang="en-US" dirty="0"/>
              <a:t>[Rare Daily Staff 2023] &amp; [Ashburn &amp; Thor 2004]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A8CE9C-1B5E-228F-9E1C-C7F0079CB6B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C420797-FCF4-492A-A828-CBC0DD9B3322}" type="slidenum">
              <a:rPr lang="en-US" smtClean="0"/>
              <a:t>2</a:t>
            </a:fld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A7C41586-21F7-1F69-4019-29F72171FE96}"/>
              </a:ext>
            </a:extLst>
          </p:cNvPr>
          <p:cNvSpPr txBox="1">
            <a:spLocks/>
          </p:cNvSpPr>
          <p:nvPr/>
        </p:nvSpPr>
        <p:spPr>
          <a:xfrm>
            <a:off x="5981700" y="1910742"/>
            <a:ext cx="5080000" cy="1691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0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800" b="0" i="0" u="none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4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Patients with Castleman’s disease </a:t>
            </a:r>
          </a:p>
          <a:p>
            <a:r>
              <a:rPr lang="en-US" dirty="0">
                <a:ea typeface="Gill Sans" charset="0"/>
                <a:cs typeface="Gill Sans" charset="0"/>
              </a:rPr>
              <a:t>Rare disease</a:t>
            </a:r>
          </a:p>
          <a:p>
            <a:r>
              <a:rPr lang="en-US" dirty="0">
                <a:ea typeface="Gill Sans" charset="0"/>
                <a:cs typeface="Gill Sans" charset="0"/>
              </a:rPr>
              <a:t>Potentially fatal: causes </a:t>
            </a:r>
            <a:r>
              <a:rPr lang="en-US" u="sng" dirty="0">
                <a:ea typeface="Gill Sans" charset="0"/>
                <a:cs typeface="Gill Sans" charset="0"/>
              </a:rPr>
              <a:t>severe inflammation</a:t>
            </a:r>
          </a:p>
          <a:p>
            <a:r>
              <a:rPr lang="en-US" dirty="0">
                <a:ea typeface="Gill Sans" charset="0"/>
                <a:cs typeface="Gill Sans" charset="0"/>
              </a:rPr>
              <a:t>No effective treatments currently exist</a:t>
            </a:r>
          </a:p>
        </p:txBody>
      </p:sp>
      <p:pic>
        <p:nvPicPr>
          <p:cNvPr id="11" name="Content Placeholder 25" descr="Group of people outline">
            <a:extLst>
              <a:ext uri="{FF2B5EF4-FFF2-40B4-BE49-F238E27FC236}">
                <a16:creationId xmlns:a16="http://schemas.microsoft.com/office/drawing/2014/main" id="{66B4682B-9453-AA65-A82B-E62313786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0414" y="1792714"/>
            <a:ext cx="1927453" cy="192745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5A7E31DC-1929-26AA-C74F-FE4C05AEB38C}"/>
              </a:ext>
            </a:extLst>
          </p:cNvPr>
          <p:cNvSpPr txBox="1">
            <a:spLocks/>
          </p:cNvSpPr>
          <p:nvPr/>
        </p:nvSpPr>
        <p:spPr>
          <a:xfrm>
            <a:off x="4483001" y="4225554"/>
            <a:ext cx="3434280" cy="1617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0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800" b="0" i="0" u="none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4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ourier New" panose="02070309020205020404" pitchFamily="49" charset="0"/>
              <a:buNone/>
            </a:pPr>
            <a:r>
              <a:rPr lang="en-US" i="1" dirty="0"/>
              <a:t>Unfortunate reality</a:t>
            </a:r>
            <a:r>
              <a:rPr lang="en-US" dirty="0"/>
              <a:t>:</a:t>
            </a:r>
          </a:p>
          <a:p>
            <a:pPr marL="0" indent="0">
              <a:buFont typeface="Courier New" panose="02070309020205020404" pitchFamily="49" charset="0"/>
              <a:buNone/>
            </a:pPr>
            <a:r>
              <a:rPr lang="en-US" b="1" dirty="0"/>
              <a:t>Too rare</a:t>
            </a:r>
            <a:r>
              <a:rPr lang="en-US" dirty="0"/>
              <a:t>: no financial incentive for companies to develop treatments</a:t>
            </a:r>
            <a:endParaRPr lang="en-US" i="1" dirty="0"/>
          </a:p>
        </p:txBody>
      </p:sp>
      <p:pic>
        <p:nvPicPr>
          <p:cNvPr id="13" name="Graphic 12" descr="Close with solid fill">
            <a:extLst>
              <a:ext uri="{FF2B5EF4-FFF2-40B4-BE49-F238E27FC236}">
                <a16:creationId xmlns:a16="http://schemas.microsoft.com/office/drawing/2014/main" id="{7746E7EF-CE8A-D644-20A5-0E74CF4CC4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93020" y="4572305"/>
            <a:ext cx="914400" cy="914400"/>
          </a:xfrm>
          <a:prstGeom prst="rect">
            <a:avLst/>
          </a:prstGeom>
        </p:spPr>
      </p:pic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AF88D18-3169-539A-EAFE-75DE77426319}"/>
              </a:ext>
            </a:extLst>
          </p:cNvPr>
          <p:cNvSpPr txBox="1">
            <a:spLocks/>
          </p:cNvSpPr>
          <p:nvPr/>
        </p:nvSpPr>
        <p:spPr>
          <a:xfrm>
            <a:off x="9109025" y="4195542"/>
            <a:ext cx="2244774" cy="1681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0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800" b="0" i="0" u="none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4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Alternative: </a:t>
            </a:r>
          </a:p>
          <a:p>
            <a:pPr marL="0" indent="0">
              <a:buNone/>
            </a:pPr>
            <a:r>
              <a:rPr lang="en-US" dirty="0"/>
              <a:t>Find an existing drug to treat Castleman’s disease</a:t>
            </a:r>
          </a:p>
        </p:txBody>
      </p:sp>
      <p:pic>
        <p:nvPicPr>
          <p:cNvPr id="15" name="Graphic 14" descr="Checkmark with solid fill">
            <a:extLst>
              <a:ext uri="{FF2B5EF4-FFF2-40B4-BE49-F238E27FC236}">
                <a16:creationId xmlns:a16="http://schemas.microsoft.com/office/drawing/2014/main" id="{FA82695E-9132-47D1-9866-F53803A39B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4977" y="4608409"/>
            <a:ext cx="914400" cy="914400"/>
          </a:xfrm>
          <a:prstGeom prst="rect">
            <a:avLst/>
          </a:prstGeom>
        </p:spPr>
      </p:pic>
      <p:pic>
        <p:nvPicPr>
          <p:cNvPr id="16" name="Graphic 15" descr="Female Profile with solid fill">
            <a:extLst>
              <a:ext uri="{FF2B5EF4-FFF2-40B4-BE49-F238E27FC236}">
                <a16:creationId xmlns:a16="http://schemas.microsoft.com/office/drawing/2014/main" id="{22436043-ED08-0141-D040-D1A6DA8592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564047" y="1993595"/>
            <a:ext cx="1749573" cy="17495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713B84-7A45-87BF-96E5-DB2D3488292C}"/>
              </a:ext>
            </a:extLst>
          </p:cNvPr>
          <p:cNvSpPr txBox="1"/>
          <p:nvPr/>
        </p:nvSpPr>
        <p:spPr>
          <a:xfrm>
            <a:off x="1858385" y="2997094"/>
            <a:ext cx="1160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Biomedical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Researcher</a:t>
            </a:r>
          </a:p>
        </p:txBody>
      </p:sp>
      <p:pic>
        <p:nvPicPr>
          <p:cNvPr id="18" name="Graphic 17" descr="Question Mark with solid fill">
            <a:extLst>
              <a:ext uri="{FF2B5EF4-FFF2-40B4-BE49-F238E27FC236}">
                <a16:creationId xmlns:a16="http://schemas.microsoft.com/office/drawing/2014/main" id="{947A85BE-9CEA-F30A-160B-AB5822E517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28226" y="4280255"/>
            <a:ext cx="1346099" cy="134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1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&quot;&quot;">
            <a:extLst>
              <a:ext uri="{FF2B5EF4-FFF2-40B4-BE49-F238E27FC236}">
                <a16:creationId xmlns:a16="http://schemas.microsoft.com/office/drawing/2014/main" id="{37C17328-BFEA-AC7D-4CAF-0170369D85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108" y="617898"/>
            <a:ext cx="588664" cy="588664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dirty="0"/>
              <a:t>Leveraging Pre-trained LLM Priors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D28F7-0444-6D27-25C5-118BBACB53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C420797-FCF4-492A-A828-CBC0DD9B3322}" type="slidenum">
              <a:rPr lang="en-US" smtClean="0"/>
              <a:t>20</a:t>
            </a:fld>
            <a:endParaRPr lang="en-US" dirty="0"/>
          </a:p>
        </p:txBody>
      </p:sp>
      <p:sp>
        <p:nvSpPr>
          <p:cNvPr id="9" name="Google Shape;365;p26">
            <a:extLst>
              <a:ext uri="{FF2B5EF4-FFF2-40B4-BE49-F238E27FC236}">
                <a16:creationId xmlns:a16="http://schemas.microsoft.com/office/drawing/2014/main" id="{5941964E-1C99-045E-6036-904D7A54B755}"/>
              </a:ext>
            </a:extLst>
          </p:cNvPr>
          <p:cNvSpPr/>
          <p:nvPr/>
        </p:nvSpPr>
        <p:spPr>
          <a:xfrm>
            <a:off x="5594045" y="2262824"/>
            <a:ext cx="559800" cy="3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0" name="Google Shape;366;p26">
            <a:extLst>
              <a:ext uri="{FF2B5EF4-FFF2-40B4-BE49-F238E27FC236}">
                <a16:creationId xmlns:a16="http://schemas.microsoft.com/office/drawing/2014/main" id="{0AB6DE29-8FEA-E84E-76FF-6245BDBE3071}"/>
              </a:ext>
            </a:extLst>
          </p:cNvPr>
          <p:cNvSpPr/>
          <p:nvPr/>
        </p:nvSpPr>
        <p:spPr>
          <a:xfrm>
            <a:off x="9165158" y="2308824"/>
            <a:ext cx="559800" cy="3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2" name="Google Shape;370;p26">
            <a:extLst>
              <a:ext uri="{FF2B5EF4-FFF2-40B4-BE49-F238E27FC236}">
                <a16:creationId xmlns:a16="http://schemas.microsoft.com/office/drawing/2014/main" id="{2F98F9FC-B0EA-D305-6AA7-F72141A45A01}"/>
              </a:ext>
            </a:extLst>
          </p:cNvPr>
          <p:cNvSpPr/>
          <p:nvPr/>
        </p:nvSpPr>
        <p:spPr>
          <a:xfrm>
            <a:off x="3147244" y="2222200"/>
            <a:ext cx="2721364" cy="1265646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rgbClr val="A4C2F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2800"/>
            </a:pPr>
            <a:r>
              <a:rPr lang="en-US" sz="2000" b="1" dirty="0">
                <a:ea typeface="Calibri"/>
                <a:cs typeface="Calibri"/>
                <a:sym typeface="Calibri"/>
              </a:rPr>
              <a:t>Embedding Layer </a:t>
            </a:r>
            <a:endParaRPr sz="2000" b="1" dirty="0"/>
          </a:p>
          <a:p>
            <a:pPr algn="ctr">
              <a:buSzPts val="2800"/>
            </a:pPr>
            <a:r>
              <a:rPr lang="en-US" sz="2000" b="1" dirty="0">
                <a:ea typeface="Calibri"/>
                <a:cs typeface="Calibri"/>
                <a:sym typeface="Calibri"/>
              </a:rPr>
              <a:t>(pre-trained LLM)</a:t>
            </a:r>
            <a:endParaRPr sz="2000" b="1" dirty="0"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371;p26">
            <a:extLst>
              <a:ext uri="{FF2B5EF4-FFF2-40B4-BE49-F238E27FC236}">
                <a16:creationId xmlns:a16="http://schemas.microsoft.com/office/drawing/2014/main" id="{91E2396E-D198-533E-656F-160AE8B10648}"/>
              </a:ext>
            </a:extLst>
          </p:cNvPr>
          <p:cNvSpPr/>
          <p:nvPr/>
        </p:nvSpPr>
        <p:spPr>
          <a:xfrm>
            <a:off x="7182756" y="2218730"/>
            <a:ext cx="1417890" cy="1269116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rgbClr val="A4C2F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2800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Prediction layer</a:t>
            </a:r>
          </a:p>
        </p:txBody>
      </p:sp>
      <p:pic>
        <p:nvPicPr>
          <p:cNvPr id="14" name="Google Shape;372;p26" descr="Arrow Slight curve">
            <a:extLst>
              <a:ext uri="{FF2B5EF4-FFF2-40B4-BE49-F238E27FC236}">
                <a16:creationId xmlns:a16="http://schemas.microsoft.com/office/drawing/2014/main" id="{8961FF76-8A2E-BC7D-A534-282A56F436D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799954" flipH="1">
            <a:off x="1861956" y="1936369"/>
            <a:ext cx="1285275" cy="192716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373;p26">
            <a:extLst>
              <a:ext uri="{FF2B5EF4-FFF2-40B4-BE49-F238E27FC236}">
                <a16:creationId xmlns:a16="http://schemas.microsoft.com/office/drawing/2014/main" id="{CD62FDB7-670D-F805-F5C3-5D51F123E331}"/>
              </a:ext>
            </a:extLst>
          </p:cNvPr>
          <p:cNvSpPr/>
          <p:nvPr/>
        </p:nvSpPr>
        <p:spPr>
          <a:xfrm>
            <a:off x="6114451" y="2334075"/>
            <a:ext cx="870000" cy="954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7A3"/>
          </a:solidFill>
          <a:ln w="9525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 sz="1400"/>
          </a:p>
        </p:txBody>
      </p:sp>
      <p:sp>
        <p:nvSpPr>
          <p:cNvPr id="16" name="Google Shape;369;p26">
            <a:extLst>
              <a:ext uri="{FF2B5EF4-FFF2-40B4-BE49-F238E27FC236}">
                <a16:creationId xmlns:a16="http://schemas.microsoft.com/office/drawing/2014/main" id="{20F289EF-FAEB-DEB8-1600-13A83EB17383}"/>
              </a:ext>
            </a:extLst>
          </p:cNvPr>
          <p:cNvSpPr txBox="1"/>
          <p:nvPr/>
        </p:nvSpPr>
        <p:spPr>
          <a:xfrm>
            <a:off x="1088658" y="2855023"/>
            <a:ext cx="171897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2800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Entire tuple</a:t>
            </a:r>
            <a:endParaRPr sz="2000" dirty="0"/>
          </a:p>
        </p:txBody>
      </p:sp>
      <p:sp>
        <p:nvSpPr>
          <p:cNvPr id="17" name="Google Shape;373;p26">
            <a:extLst>
              <a:ext uri="{FF2B5EF4-FFF2-40B4-BE49-F238E27FC236}">
                <a16:creationId xmlns:a16="http://schemas.microsoft.com/office/drawing/2014/main" id="{F7758710-8756-C0F6-D69E-D33BEC3729FD}"/>
              </a:ext>
            </a:extLst>
          </p:cNvPr>
          <p:cNvSpPr/>
          <p:nvPr/>
        </p:nvSpPr>
        <p:spPr>
          <a:xfrm>
            <a:off x="8798951" y="2312345"/>
            <a:ext cx="870000" cy="954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7A3"/>
          </a:solidFill>
          <a:ln w="9525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 sz="14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0CC433-FFFF-517D-E35D-4B050F3FD849}"/>
              </a:ext>
            </a:extLst>
          </p:cNvPr>
          <p:cNvSpPr txBox="1"/>
          <p:nvPr/>
        </p:nvSpPr>
        <p:spPr>
          <a:xfrm>
            <a:off x="1861943" y="5237579"/>
            <a:ext cx="86581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000" b="1" dirty="0"/>
              <a:t> ε</a:t>
            </a:r>
            <a:r>
              <a:rPr lang="en-US" sz="2000" b="1" dirty="0"/>
              <a:t>-greedy</a:t>
            </a:r>
            <a:r>
              <a:rPr lang="en-US" sz="2000" dirty="0"/>
              <a:t>: with (1-</a:t>
            </a:r>
            <a:r>
              <a:rPr lang="el-GR" sz="2000" dirty="0"/>
              <a:t>ε</a:t>
            </a:r>
            <a:r>
              <a:rPr lang="en-US" sz="2000" dirty="0"/>
              <a:t>) probability, select query with highest predicted quality</a:t>
            </a:r>
          </a:p>
          <a:p>
            <a:r>
              <a:rPr lang="en-US" sz="2000" dirty="0"/>
              <a:t>	   with </a:t>
            </a:r>
            <a:r>
              <a:rPr lang="el-GR" sz="2000" dirty="0"/>
              <a:t>ε</a:t>
            </a:r>
            <a:r>
              <a:rPr lang="en-US" sz="2000" dirty="0"/>
              <a:t> probability, select random query </a:t>
            </a:r>
            <a:endParaRPr lang="en-US" sz="2000" i="1" dirty="0"/>
          </a:p>
        </p:txBody>
      </p:sp>
      <p:pic>
        <p:nvPicPr>
          <p:cNvPr id="5" name="Graphic 4" descr="Scales of justice with solid fill">
            <a:extLst>
              <a:ext uri="{FF2B5EF4-FFF2-40B4-BE49-F238E27FC236}">
                <a16:creationId xmlns:a16="http://schemas.microsoft.com/office/drawing/2014/main" id="{DD734F32-8B08-2503-F543-77E8694FFF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13197" y="4221628"/>
            <a:ext cx="872795" cy="872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3A1BBB-75B8-1C59-2484-194A6F78F816}"/>
              </a:ext>
            </a:extLst>
          </p:cNvPr>
          <p:cNvSpPr txBox="1"/>
          <p:nvPr/>
        </p:nvSpPr>
        <p:spPr>
          <a:xfrm>
            <a:off x="2546045" y="4175916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C00000"/>
                </a:solidFill>
              </a:rPr>
              <a:t>Online setting: </a:t>
            </a:r>
            <a:r>
              <a:rPr lang="en-US" sz="2000" dirty="0"/>
              <a:t>only know the quality of queries tried</a:t>
            </a:r>
          </a:p>
          <a:p>
            <a:r>
              <a:rPr lang="en-US" sz="2000" i="1" dirty="0"/>
              <a:t>Exploration</a:t>
            </a:r>
            <a:r>
              <a:rPr lang="en-US" sz="2000" dirty="0"/>
              <a:t>: try new queries that </a:t>
            </a:r>
            <a:r>
              <a:rPr lang="en-US" sz="2000" i="1" dirty="0"/>
              <a:t>may </a:t>
            </a:r>
            <a:r>
              <a:rPr lang="en-US" sz="2000" dirty="0"/>
              <a:t>be better</a:t>
            </a:r>
          </a:p>
          <a:p>
            <a:r>
              <a:rPr lang="en-US" sz="2000" i="1" dirty="0"/>
              <a:t>Exploitation</a:t>
            </a:r>
            <a:r>
              <a:rPr lang="en-US" sz="2000" dirty="0"/>
              <a:t>: use queries known to be good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DD2A32-B777-8303-4ED9-CA44A950A3BD}"/>
              </a:ext>
            </a:extLst>
          </p:cNvPr>
          <p:cNvSpPr txBox="1"/>
          <p:nvPr/>
        </p:nvSpPr>
        <p:spPr>
          <a:xfrm>
            <a:off x="9743725" y="2601512"/>
            <a:ext cx="12853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7030A0"/>
                </a:solidFill>
              </a:rPr>
              <a:t>Prediction</a:t>
            </a:r>
            <a:endParaRPr lang="en-US" sz="2000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09148D80-763A-65FB-37C5-C6652AD23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1223" y="1663521"/>
            <a:ext cx="10002576" cy="4761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High-level idea: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70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raphic 86" descr="Arrow Slight curve">
            <a:extLst>
              <a:ext uri="{FF2B5EF4-FFF2-40B4-BE49-F238E27FC236}">
                <a16:creationId xmlns:a16="http://schemas.microsoft.com/office/drawing/2014/main" id="{07DA029E-E44B-FAE4-D7FD-7E9CC57CD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 flipV="1">
            <a:off x="10187466" y="587969"/>
            <a:ext cx="3427780" cy="2478972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A5C71654-58A4-A667-8B35-7186570BEB6B}"/>
              </a:ext>
            </a:extLst>
          </p:cNvPr>
          <p:cNvGrpSpPr/>
          <p:nvPr/>
        </p:nvGrpSpPr>
        <p:grpSpPr>
          <a:xfrm>
            <a:off x="6386965" y="2851041"/>
            <a:ext cx="1960062" cy="523220"/>
            <a:chOff x="5556307" y="3133151"/>
            <a:chExt cx="1960062" cy="52322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A565882-B972-7B8D-10B6-115CF4ABBA11}"/>
                </a:ext>
              </a:extLst>
            </p:cNvPr>
            <p:cNvSpPr txBox="1"/>
            <p:nvPr/>
          </p:nvSpPr>
          <p:spPr>
            <a:xfrm>
              <a:off x="5556307" y="3133151"/>
              <a:ext cx="196006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sz="2800" dirty="0">
                  <a:solidFill>
                    <a:schemeClr val="tx1"/>
                  </a:solidFill>
                </a:rPr>
                <a:t>Φ</a:t>
              </a:r>
              <a:r>
                <a:rPr lang="en-US" sz="2800" dirty="0">
                  <a:solidFill>
                    <a:schemeClr val="tx1"/>
                  </a:solidFill>
                </a:rPr>
                <a:t>(               )</a:t>
              </a:r>
              <a:endParaRPr lang="en-US" sz="2800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613366F-8CE1-C170-4081-DF6A673E3BE4}"/>
                </a:ext>
              </a:extLst>
            </p:cNvPr>
            <p:cNvSpPr/>
            <p:nvPr/>
          </p:nvSpPr>
          <p:spPr>
            <a:xfrm>
              <a:off x="6060765" y="3216777"/>
              <a:ext cx="1124712" cy="369332"/>
            </a:xfrm>
            <a:prstGeom prst="rect">
              <a:avLst/>
            </a:prstGeom>
            <a:solidFill>
              <a:srgbClr val="4472C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Humira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2A9B5B4-C7BD-03B3-CE81-C86BADAB3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V. 1.0 (Prior Work)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Rectangle: Top Corners Snipped 28">
            <a:extLst>
              <a:ext uri="{FF2B5EF4-FFF2-40B4-BE49-F238E27FC236}">
                <a16:creationId xmlns:a16="http://schemas.microsoft.com/office/drawing/2014/main" id="{1A7FDAF5-ADC1-3282-DF43-0F4CE0F07ADF}"/>
              </a:ext>
            </a:extLst>
          </p:cNvPr>
          <p:cNvSpPr/>
          <p:nvPr/>
        </p:nvSpPr>
        <p:spPr>
          <a:xfrm>
            <a:off x="7470275" y="4467057"/>
            <a:ext cx="3124066" cy="461665"/>
          </a:xfrm>
          <a:prstGeom prst="snip2Same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Pre-trained LLM</a:t>
            </a: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08360DDC-601A-DD91-9E9C-92E9610815D0}"/>
              </a:ext>
            </a:extLst>
          </p:cNvPr>
          <p:cNvSpPr/>
          <p:nvPr/>
        </p:nvSpPr>
        <p:spPr>
          <a:xfrm rot="10800000">
            <a:off x="8558660" y="5044355"/>
            <a:ext cx="947297" cy="299120"/>
          </a:xfrm>
          <a:prstGeom prst="downArrow">
            <a:avLst>
              <a:gd name="adj1" fmla="val 50000"/>
              <a:gd name="adj2" fmla="val 62079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EB7B3E-6A3C-939B-C26B-2977BFF9FA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594989"/>
              </p:ext>
            </p:extLst>
          </p:nvPr>
        </p:nvGraphicFramePr>
        <p:xfrm>
          <a:off x="1523162" y="4253699"/>
          <a:ext cx="3698828" cy="8229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09628">
                  <a:extLst>
                    <a:ext uri="{9D8B030D-6E8A-4147-A177-3AD203B41FA5}">
                      <a16:colId xmlns:a16="http://schemas.microsoft.com/office/drawing/2014/main" val="1827434750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880413854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3003290204"/>
                    </a:ext>
                  </a:extLst>
                </a:gridCol>
              </a:tblGrid>
              <a:tr h="266783">
                <a:tc>
                  <a:txBody>
                    <a:bodyPr/>
                    <a:lstStyle/>
                    <a:p>
                      <a:r>
                        <a:rPr lang="en-US" sz="1400" dirty="0" err="1"/>
                        <a:t>brand_name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614336"/>
                  </a:ext>
                </a:extLst>
              </a:tr>
              <a:tr h="372766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Humira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TNF inhibitor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rheumatoid arthritis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097800"/>
                  </a:ext>
                </a:extLst>
              </a:tr>
            </a:tbl>
          </a:graphicData>
        </a:graphic>
      </p:graphicFrame>
      <p:pic>
        <p:nvPicPr>
          <p:cNvPr id="25" name="Picture 2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E1BC069-61DA-3BA0-05AF-C84295A148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360938" y="1790441"/>
            <a:ext cx="1003301" cy="802970"/>
          </a:xfrm>
          <a:prstGeom prst="rect">
            <a:avLst/>
          </a:prstGeom>
        </p:spPr>
      </p:pic>
      <p:sp>
        <p:nvSpPr>
          <p:cNvPr id="45" name="Arrow: Bent-Up 44">
            <a:extLst>
              <a:ext uri="{FF2B5EF4-FFF2-40B4-BE49-F238E27FC236}">
                <a16:creationId xmlns:a16="http://schemas.microsoft.com/office/drawing/2014/main" id="{7AA5F4B9-7F24-D6E1-F148-4131B77DB289}"/>
              </a:ext>
            </a:extLst>
          </p:cNvPr>
          <p:cNvSpPr/>
          <p:nvPr/>
        </p:nvSpPr>
        <p:spPr>
          <a:xfrm>
            <a:off x="8255906" y="2693593"/>
            <a:ext cx="513134" cy="488722"/>
          </a:xfrm>
          <a:prstGeom prst="bent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Up 45">
            <a:extLst>
              <a:ext uri="{FF2B5EF4-FFF2-40B4-BE49-F238E27FC236}">
                <a16:creationId xmlns:a16="http://schemas.microsoft.com/office/drawing/2014/main" id="{5EB7D439-7E83-5CA7-EB35-61C06EA85A2C}"/>
              </a:ext>
            </a:extLst>
          </p:cNvPr>
          <p:cNvSpPr/>
          <p:nvPr/>
        </p:nvSpPr>
        <p:spPr>
          <a:xfrm>
            <a:off x="8916346" y="2693223"/>
            <a:ext cx="248201" cy="785401"/>
          </a:xfrm>
          <a:prstGeom prst="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EAF353DD-6EF4-A9C8-804E-CDC19235BBAA}"/>
              </a:ext>
            </a:extLst>
          </p:cNvPr>
          <p:cNvSpPr/>
          <p:nvPr/>
        </p:nvSpPr>
        <p:spPr>
          <a:xfrm>
            <a:off x="2898927" y="5140286"/>
            <a:ext cx="947297" cy="299120"/>
          </a:xfrm>
          <a:prstGeom prst="downArrow">
            <a:avLst>
              <a:gd name="adj1" fmla="val 50000"/>
              <a:gd name="adj2" fmla="val 62079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FB210DC-750B-ED4B-412C-33CE76961571}"/>
              </a:ext>
            </a:extLst>
          </p:cNvPr>
          <p:cNvSpPr txBox="1"/>
          <p:nvPr/>
        </p:nvSpPr>
        <p:spPr>
          <a:xfrm>
            <a:off x="1084851" y="5459373"/>
            <a:ext cx="458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“Humira TNF inhibitor </a:t>
            </a:r>
            <a:r>
              <a:rPr lang="en-US" dirty="0">
                <a:solidFill>
                  <a:schemeClr val="tx1"/>
                </a:solidFill>
              </a:rPr>
              <a:t>rheumatoid arthritis … “</a:t>
            </a:r>
            <a:endParaRPr lang="en-US" dirty="0"/>
          </a:p>
        </p:txBody>
      </p:sp>
      <p:sp>
        <p:nvSpPr>
          <p:cNvPr id="52" name="Arrow: Up 51">
            <a:extLst>
              <a:ext uri="{FF2B5EF4-FFF2-40B4-BE49-F238E27FC236}">
                <a16:creationId xmlns:a16="http://schemas.microsoft.com/office/drawing/2014/main" id="{438EA5BD-1C46-49A4-7B55-989497245F42}"/>
              </a:ext>
            </a:extLst>
          </p:cNvPr>
          <p:cNvSpPr/>
          <p:nvPr/>
        </p:nvSpPr>
        <p:spPr>
          <a:xfrm rot="5400000">
            <a:off x="6441407" y="4687737"/>
            <a:ext cx="541227" cy="1880308"/>
          </a:xfrm>
          <a:prstGeom prst="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3">
            <a:extLst>
              <a:ext uri="{FF2B5EF4-FFF2-40B4-BE49-F238E27FC236}">
                <a16:creationId xmlns:a16="http://schemas.microsoft.com/office/drawing/2014/main" id="{DF57F6C3-7366-14DC-AC32-D6318DB22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0291" y="1536267"/>
            <a:ext cx="5067078" cy="2393273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900" dirty="0"/>
              <a:t>Concatenate terms into one string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/>
              <a:t>Tokenize and embed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/>
              <a:t>Get contextualized embedding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/>
              <a:t>Inject features (lexical, distributional, and semantic)</a:t>
            </a:r>
          </a:p>
          <a:p>
            <a:pPr lvl="1"/>
            <a:r>
              <a:rPr lang="en-US" sz="2000" dirty="0"/>
              <a:t>Includes structural information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/>
              <a:t>Predict quality using MLP head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74519EF-5603-5870-AC0E-59B36911475B}"/>
              </a:ext>
            </a:extLst>
          </p:cNvPr>
          <p:cNvSpPr/>
          <p:nvPr/>
        </p:nvSpPr>
        <p:spPr>
          <a:xfrm>
            <a:off x="8368638" y="5471547"/>
            <a:ext cx="399652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9163C60-A63D-71ED-C3E6-6F66F8B29139}"/>
              </a:ext>
            </a:extLst>
          </p:cNvPr>
          <p:cNvSpPr/>
          <p:nvPr/>
        </p:nvSpPr>
        <p:spPr>
          <a:xfrm>
            <a:off x="9798377" y="5471547"/>
            <a:ext cx="399652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650D28-A4FA-C49F-D3EB-98B6DF895E5F}"/>
              </a:ext>
            </a:extLst>
          </p:cNvPr>
          <p:cNvSpPr txBox="1"/>
          <p:nvPr/>
        </p:nvSpPr>
        <p:spPr>
          <a:xfrm>
            <a:off x="8900162" y="5173539"/>
            <a:ext cx="7321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5B296"/>
                </a:solidFill>
              </a:rPr>
              <a:t>…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3724EB7-0B98-E95F-746C-3FB3DEAC2885}"/>
              </a:ext>
            </a:extLst>
          </p:cNvPr>
          <p:cNvSpPr/>
          <p:nvPr/>
        </p:nvSpPr>
        <p:spPr>
          <a:xfrm>
            <a:off x="7802712" y="5471547"/>
            <a:ext cx="399652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498C5CE-6012-66D6-CE7D-627BB9811744}"/>
              </a:ext>
            </a:extLst>
          </p:cNvPr>
          <p:cNvSpPr/>
          <p:nvPr/>
        </p:nvSpPr>
        <p:spPr>
          <a:xfrm>
            <a:off x="8370273" y="3608654"/>
            <a:ext cx="39965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FCCC24C-0D73-8ECB-3594-CDE9C9E3D1F7}"/>
              </a:ext>
            </a:extLst>
          </p:cNvPr>
          <p:cNvSpPr/>
          <p:nvPr/>
        </p:nvSpPr>
        <p:spPr>
          <a:xfrm>
            <a:off x="9800012" y="3608654"/>
            <a:ext cx="39965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0143285-F61A-B9A9-F242-DF880186F79D}"/>
              </a:ext>
            </a:extLst>
          </p:cNvPr>
          <p:cNvSpPr txBox="1"/>
          <p:nvPr/>
        </p:nvSpPr>
        <p:spPr>
          <a:xfrm>
            <a:off x="8901797" y="3310646"/>
            <a:ext cx="732183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70AD47"/>
                </a:solidFill>
              </a:rPr>
              <a:t>…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CA085E5-A10B-88E0-14FC-3562AD1C43ED}"/>
              </a:ext>
            </a:extLst>
          </p:cNvPr>
          <p:cNvSpPr/>
          <p:nvPr/>
        </p:nvSpPr>
        <p:spPr>
          <a:xfrm>
            <a:off x="7804347" y="3608654"/>
            <a:ext cx="39965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FBB5FE9-CA9A-88D1-53E5-26BDB7A3BD2A}"/>
                  </a:ext>
                </a:extLst>
              </p:cNvPr>
              <p:cNvSpPr txBox="1"/>
              <p:nvPr/>
            </p:nvSpPr>
            <p:spPr>
              <a:xfrm>
                <a:off x="9046836" y="1499147"/>
                <a:ext cx="45912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FBB5FE9-CA9A-88D1-53E5-26BDB7A3B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836" y="1499147"/>
                <a:ext cx="45912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3689A92E-A070-9012-B550-D219F0F544C0}"/>
              </a:ext>
            </a:extLst>
          </p:cNvPr>
          <p:cNvSpPr txBox="1"/>
          <p:nvPr/>
        </p:nvSpPr>
        <p:spPr>
          <a:xfrm>
            <a:off x="8123443" y="1204793"/>
            <a:ext cx="147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7030A0"/>
                </a:solidFill>
              </a:rPr>
              <a:t>Prediction</a:t>
            </a:r>
            <a:endParaRPr lang="en-US" b="1" i="1" dirty="0">
              <a:solidFill>
                <a:srgbClr val="7030A0"/>
              </a:solidFill>
            </a:endParaRPr>
          </a:p>
        </p:txBody>
      </p:sp>
      <p:sp>
        <p:nvSpPr>
          <p:cNvPr id="65" name="Slide Number Placeholder 3">
            <a:extLst>
              <a:ext uri="{FF2B5EF4-FFF2-40B4-BE49-F238E27FC236}">
                <a16:creationId xmlns:a16="http://schemas.microsoft.com/office/drawing/2014/main" id="{8E5AE837-A296-48F6-B730-22280523551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220200" y="6356350"/>
            <a:ext cx="2743200" cy="365125"/>
          </a:xfrm>
        </p:spPr>
        <p:txBody>
          <a:bodyPr/>
          <a:lstStyle/>
          <a:p>
            <a:fld id="{FC420797-FCF4-492A-A828-CBC0DD9B3322}" type="slidenum">
              <a:rPr lang="en-US" smtClean="0"/>
              <a:t>21</a:t>
            </a:fld>
            <a:endParaRPr lang="en-US" dirty="0"/>
          </a:p>
        </p:txBody>
      </p:sp>
      <p:sp>
        <p:nvSpPr>
          <p:cNvPr id="69" name="Arrow: Down 68">
            <a:extLst>
              <a:ext uri="{FF2B5EF4-FFF2-40B4-BE49-F238E27FC236}">
                <a16:creationId xmlns:a16="http://schemas.microsoft.com/office/drawing/2014/main" id="{210653AD-50C7-27A6-C9ED-A0EEA099E3D1}"/>
              </a:ext>
            </a:extLst>
          </p:cNvPr>
          <p:cNvSpPr/>
          <p:nvPr/>
        </p:nvSpPr>
        <p:spPr>
          <a:xfrm rot="10800000">
            <a:off x="8558660" y="4104415"/>
            <a:ext cx="947297" cy="299120"/>
          </a:xfrm>
          <a:prstGeom prst="downArrow">
            <a:avLst>
              <a:gd name="adj1" fmla="val 50000"/>
              <a:gd name="adj2" fmla="val 62079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Arrow: Down 69">
            <a:extLst>
              <a:ext uri="{FF2B5EF4-FFF2-40B4-BE49-F238E27FC236}">
                <a16:creationId xmlns:a16="http://schemas.microsoft.com/office/drawing/2014/main" id="{B9C8D400-7AEF-7D9D-970B-2EC6F53B1CC8}"/>
              </a:ext>
            </a:extLst>
          </p:cNvPr>
          <p:cNvSpPr/>
          <p:nvPr/>
        </p:nvSpPr>
        <p:spPr>
          <a:xfrm>
            <a:off x="10019438" y="1828799"/>
            <a:ext cx="267555" cy="814771"/>
          </a:xfrm>
          <a:prstGeom prst="downArrow">
            <a:avLst/>
          </a:prstGeom>
          <a:solidFill>
            <a:srgbClr val="F1C2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6E6E6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5DB6CA3-7E3D-D454-1B9B-50455C14106A}"/>
              </a:ext>
            </a:extLst>
          </p:cNvPr>
          <p:cNvSpPr txBox="1"/>
          <p:nvPr/>
        </p:nvSpPr>
        <p:spPr>
          <a:xfrm rot="10803798" flipV="1">
            <a:off x="10719136" y="1543505"/>
            <a:ext cx="1209182" cy="400110"/>
          </a:xfrm>
          <a:prstGeom prst="rect">
            <a:avLst/>
          </a:prstGeom>
          <a:solidFill>
            <a:srgbClr val="F1C2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Feedback</a:t>
            </a:r>
          </a:p>
        </p:txBody>
      </p:sp>
      <p:pic>
        <p:nvPicPr>
          <p:cNvPr id="72" name="Picture Placeholder 6" descr="Repeat with solid fill">
            <a:extLst>
              <a:ext uri="{FF2B5EF4-FFF2-40B4-BE49-F238E27FC236}">
                <a16:creationId xmlns:a16="http://schemas.microsoft.com/office/drawing/2014/main" id="{35C2703E-7EED-A7C3-74F4-1F36DAE8888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157" b="157"/>
          <a:stretch>
            <a:fillRect/>
          </a:stretch>
        </p:blipFill>
        <p:spPr>
          <a:xfrm>
            <a:off x="9276396" y="1416285"/>
            <a:ext cx="504121" cy="504122"/>
          </a:xfrm>
        </p:spPr>
      </p:pic>
      <p:pic>
        <p:nvPicPr>
          <p:cNvPr id="73" name="Picture 72" descr="&quot;&quot;">
            <a:extLst>
              <a:ext uri="{FF2B5EF4-FFF2-40B4-BE49-F238E27FC236}">
                <a16:creationId xmlns:a16="http://schemas.microsoft.com/office/drawing/2014/main" id="{4EA14027-891E-3E0F-B007-AF7FA3A3BD60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108" y="617898"/>
            <a:ext cx="588664" cy="58866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72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4" grpId="0" animBg="1"/>
      <p:bldP spid="45" grpId="0" animBg="1"/>
      <p:bldP spid="46" grpId="0" animBg="1"/>
      <p:bldP spid="52" grpId="0" animBg="1"/>
      <p:bldP spid="55" grpId="0" animBg="1"/>
      <p:bldP spid="56" grpId="0" animBg="1"/>
      <p:bldP spid="57" grpId="0"/>
      <p:bldP spid="58" grpId="0" animBg="1"/>
      <p:bldP spid="59" grpId="0" animBg="1"/>
      <p:bldP spid="60" grpId="0" animBg="1"/>
      <p:bldP spid="61" grpId="0"/>
      <p:bldP spid="62" grpId="0" animBg="1"/>
      <p:bldP spid="63" grpId="0"/>
      <p:bldP spid="64" grpId="0"/>
      <p:bldP spid="69" grpId="0" animBg="1"/>
      <p:bldP spid="70" grpId="0" animBg="1"/>
      <p:bldP spid="7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FAE831D0-74C8-BFCA-9FF1-17CDFB0811EA}"/>
              </a:ext>
            </a:extLst>
          </p:cNvPr>
          <p:cNvSpPr txBox="1"/>
          <p:nvPr/>
        </p:nvSpPr>
        <p:spPr>
          <a:xfrm>
            <a:off x="8123443" y="1204793"/>
            <a:ext cx="147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7030A0"/>
                </a:solidFill>
              </a:rPr>
              <a:t>Prediction</a:t>
            </a:r>
            <a:endParaRPr lang="en-US" b="1" i="1" dirty="0">
              <a:solidFill>
                <a:srgbClr val="7030A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A9B5B4-C7BD-03B3-CE81-C86BADAB3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Not Aligned With Domain/Task</a:t>
            </a:r>
          </a:p>
        </p:txBody>
      </p:sp>
      <p:pic>
        <p:nvPicPr>
          <p:cNvPr id="3" name="Picture 2" descr="&quot;&quot;">
            <a:extLst>
              <a:ext uri="{FF2B5EF4-FFF2-40B4-BE49-F238E27FC236}">
                <a16:creationId xmlns:a16="http://schemas.microsoft.com/office/drawing/2014/main" id="{0A68CF9C-E235-65F6-82B8-B79244CD15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336" y="596126"/>
            <a:ext cx="633257" cy="633257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Rectangle: Top Corners Snipped 28">
            <a:extLst>
              <a:ext uri="{FF2B5EF4-FFF2-40B4-BE49-F238E27FC236}">
                <a16:creationId xmlns:a16="http://schemas.microsoft.com/office/drawing/2014/main" id="{1A7FDAF5-ADC1-3282-DF43-0F4CE0F07ADF}"/>
              </a:ext>
            </a:extLst>
          </p:cNvPr>
          <p:cNvSpPr/>
          <p:nvPr/>
        </p:nvSpPr>
        <p:spPr>
          <a:xfrm>
            <a:off x="7470275" y="4467057"/>
            <a:ext cx="3124066" cy="461665"/>
          </a:xfrm>
          <a:prstGeom prst="snip2Same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Pre-trained LLM</a:t>
            </a: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08360DDC-601A-DD91-9E9C-92E9610815D0}"/>
              </a:ext>
            </a:extLst>
          </p:cNvPr>
          <p:cNvSpPr/>
          <p:nvPr/>
        </p:nvSpPr>
        <p:spPr>
          <a:xfrm rot="10800000">
            <a:off x="8558660" y="5044355"/>
            <a:ext cx="947297" cy="299120"/>
          </a:xfrm>
          <a:prstGeom prst="downArrow">
            <a:avLst>
              <a:gd name="adj1" fmla="val 50000"/>
              <a:gd name="adj2" fmla="val 62079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74519EF-5603-5870-AC0E-59B36911475B}"/>
              </a:ext>
            </a:extLst>
          </p:cNvPr>
          <p:cNvSpPr/>
          <p:nvPr/>
        </p:nvSpPr>
        <p:spPr>
          <a:xfrm>
            <a:off x="8368638" y="5471547"/>
            <a:ext cx="399652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9163C60-A63D-71ED-C3E6-6F66F8B29139}"/>
              </a:ext>
            </a:extLst>
          </p:cNvPr>
          <p:cNvSpPr/>
          <p:nvPr/>
        </p:nvSpPr>
        <p:spPr>
          <a:xfrm>
            <a:off x="9798377" y="5471547"/>
            <a:ext cx="399652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650D28-A4FA-C49F-D3EB-98B6DF895E5F}"/>
              </a:ext>
            </a:extLst>
          </p:cNvPr>
          <p:cNvSpPr txBox="1"/>
          <p:nvPr/>
        </p:nvSpPr>
        <p:spPr>
          <a:xfrm>
            <a:off x="8900162" y="5173539"/>
            <a:ext cx="7321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5B296"/>
                </a:solidFill>
              </a:rPr>
              <a:t>…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3724EB7-0B98-E95F-746C-3FB3DEAC2885}"/>
              </a:ext>
            </a:extLst>
          </p:cNvPr>
          <p:cNvSpPr/>
          <p:nvPr/>
        </p:nvSpPr>
        <p:spPr>
          <a:xfrm>
            <a:off x="7802712" y="5471547"/>
            <a:ext cx="399652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1114CA22-377B-3787-A75B-1750430CA67C}"/>
              </a:ext>
            </a:extLst>
          </p:cNvPr>
          <p:cNvSpPr/>
          <p:nvPr/>
        </p:nvSpPr>
        <p:spPr>
          <a:xfrm>
            <a:off x="10019438" y="1828799"/>
            <a:ext cx="267555" cy="814771"/>
          </a:xfrm>
          <a:prstGeom prst="downArrow">
            <a:avLst/>
          </a:prstGeom>
          <a:solidFill>
            <a:srgbClr val="F1C2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6E6E6"/>
              </a:solidFill>
            </a:endParaRPr>
          </a:p>
        </p:txBody>
      </p:sp>
      <p:pic>
        <p:nvPicPr>
          <p:cNvPr id="11" name="Graphic 86" descr="Arrow Slight curve">
            <a:extLst>
              <a:ext uri="{FF2B5EF4-FFF2-40B4-BE49-F238E27FC236}">
                <a16:creationId xmlns:a16="http://schemas.microsoft.com/office/drawing/2014/main" id="{D3679031-80B8-AB00-C793-3F90C034B6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10187466" y="587969"/>
            <a:ext cx="3427780" cy="24789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857140-71AC-BD94-BC05-4BF2346126E0}"/>
              </a:ext>
            </a:extLst>
          </p:cNvPr>
          <p:cNvSpPr txBox="1"/>
          <p:nvPr/>
        </p:nvSpPr>
        <p:spPr>
          <a:xfrm rot="10803798" flipV="1">
            <a:off x="10719136" y="1543505"/>
            <a:ext cx="1209182" cy="400110"/>
          </a:xfrm>
          <a:prstGeom prst="rect">
            <a:avLst/>
          </a:prstGeom>
          <a:solidFill>
            <a:srgbClr val="F1C2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Feedback</a:t>
            </a:r>
          </a:p>
        </p:txBody>
      </p:sp>
      <p:pic>
        <p:nvPicPr>
          <p:cNvPr id="14" name="Picture Placeholder 26" descr="Warning with solid fill">
            <a:extLst>
              <a:ext uri="{FF2B5EF4-FFF2-40B4-BE49-F238E27FC236}">
                <a16:creationId xmlns:a16="http://schemas.microsoft.com/office/drawing/2014/main" id="{A4227A00-D75B-2C37-7F65-534952E4F7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57" b="157"/>
          <a:stretch>
            <a:fillRect/>
          </a:stretch>
        </p:blipFill>
        <p:spPr>
          <a:xfrm>
            <a:off x="1407564" y="3598269"/>
            <a:ext cx="584772" cy="5847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264701-FF9F-5DF4-09B5-7EB0447236F4}"/>
              </a:ext>
            </a:extLst>
          </p:cNvPr>
          <p:cNvSpPr txBox="1"/>
          <p:nvPr/>
        </p:nvSpPr>
        <p:spPr>
          <a:xfrm>
            <a:off x="1992336" y="3670912"/>
            <a:ext cx="3001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Not adjusting embeddings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A853F8C-2EDB-9A94-24A2-36A4A7696511}"/>
              </a:ext>
            </a:extLst>
          </p:cNvPr>
          <p:cNvCxnSpPr>
            <a:cxnSpLocks/>
            <a:stCxn id="15" idx="3"/>
            <a:endCxn id="81" idx="1"/>
          </p:cNvCxnSpPr>
          <p:nvPr/>
        </p:nvCxnSpPr>
        <p:spPr>
          <a:xfrm flipV="1">
            <a:off x="4993518" y="3793320"/>
            <a:ext cx="2810829" cy="77647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Slide Number Placeholder 3">
            <a:extLst>
              <a:ext uri="{FF2B5EF4-FFF2-40B4-BE49-F238E27FC236}">
                <a16:creationId xmlns:a16="http://schemas.microsoft.com/office/drawing/2014/main" id="{22086876-C735-8AA4-089B-B0BCE97274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220200" y="6356350"/>
            <a:ext cx="2743200" cy="365125"/>
          </a:xfrm>
        </p:spPr>
        <p:txBody>
          <a:bodyPr/>
          <a:lstStyle/>
          <a:p>
            <a:fld id="{FC420797-FCF4-492A-A828-CBC0DD9B3322}" type="slidenum">
              <a:rPr lang="en-US" smtClean="0"/>
              <a:t>22</a:t>
            </a:fld>
            <a:endParaRPr lang="en-US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21F9779-C927-7C22-FC31-3EE0299BA901}"/>
              </a:ext>
            </a:extLst>
          </p:cNvPr>
          <p:cNvGrpSpPr/>
          <p:nvPr/>
        </p:nvGrpSpPr>
        <p:grpSpPr>
          <a:xfrm>
            <a:off x="6386965" y="2851041"/>
            <a:ext cx="1960062" cy="523220"/>
            <a:chOff x="5556307" y="3133151"/>
            <a:chExt cx="1960062" cy="523220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BFD7CD2-1948-36DA-C30B-E5EB5D7B37D0}"/>
                </a:ext>
              </a:extLst>
            </p:cNvPr>
            <p:cNvSpPr txBox="1"/>
            <p:nvPr/>
          </p:nvSpPr>
          <p:spPr>
            <a:xfrm>
              <a:off x="5556307" y="3133151"/>
              <a:ext cx="196006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sz="2800" dirty="0">
                  <a:solidFill>
                    <a:schemeClr val="tx1"/>
                  </a:solidFill>
                </a:rPr>
                <a:t>Φ</a:t>
              </a:r>
              <a:r>
                <a:rPr lang="en-US" sz="2800" dirty="0">
                  <a:solidFill>
                    <a:schemeClr val="tx1"/>
                  </a:solidFill>
                </a:rPr>
                <a:t>(               )</a:t>
              </a:r>
              <a:endParaRPr lang="en-US" sz="28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0A48B39-7C41-92A8-E534-9AA62CA51699}"/>
                </a:ext>
              </a:extLst>
            </p:cNvPr>
            <p:cNvSpPr/>
            <p:nvPr/>
          </p:nvSpPr>
          <p:spPr>
            <a:xfrm>
              <a:off x="6060765" y="3216777"/>
              <a:ext cx="1124712" cy="369332"/>
            </a:xfrm>
            <a:prstGeom prst="rect">
              <a:avLst/>
            </a:prstGeom>
            <a:solidFill>
              <a:srgbClr val="4472C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Humira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75" name="Picture 7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484AD74-4462-3855-36F5-F9C034C9294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360938" y="1790441"/>
            <a:ext cx="1003301" cy="802970"/>
          </a:xfrm>
          <a:prstGeom prst="rect">
            <a:avLst/>
          </a:prstGeom>
        </p:spPr>
      </p:pic>
      <p:sp>
        <p:nvSpPr>
          <p:cNvPr id="76" name="Arrow: Bent-Up 75">
            <a:extLst>
              <a:ext uri="{FF2B5EF4-FFF2-40B4-BE49-F238E27FC236}">
                <a16:creationId xmlns:a16="http://schemas.microsoft.com/office/drawing/2014/main" id="{CCB8DC1E-8300-426C-B9EC-912DB2E8550F}"/>
              </a:ext>
            </a:extLst>
          </p:cNvPr>
          <p:cNvSpPr/>
          <p:nvPr/>
        </p:nvSpPr>
        <p:spPr>
          <a:xfrm>
            <a:off x="8255906" y="2693593"/>
            <a:ext cx="513134" cy="488722"/>
          </a:xfrm>
          <a:prstGeom prst="bent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Arrow: Up 76">
            <a:extLst>
              <a:ext uri="{FF2B5EF4-FFF2-40B4-BE49-F238E27FC236}">
                <a16:creationId xmlns:a16="http://schemas.microsoft.com/office/drawing/2014/main" id="{DB3079B9-0C34-A06C-0CB7-C4333688E372}"/>
              </a:ext>
            </a:extLst>
          </p:cNvPr>
          <p:cNvSpPr/>
          <p:nvPr/>
        </p:nvSpPr>
        <p:spPr>
          <a:xfrm>
            <a:off x="8916346" y="2693223"/>
            <a:ext cx="248201" cy="785401"/>
          </a:xfrm>
          <a:prstGeom prst="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1610168-EEC8-F9F5-C96B-1507806C56FD}"/>
              </a:ext>
            </a:extLst>
          </p:cNvPr>
          <p:cNvSpPr/>
          <p:nvPr/>
        </p:nvSpPr>
        <p:spPr>
          <a:xfrm>
            <a:off x="8370273" y="3608654"/>
            <a:ext cx="39965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8677D3A-4739-2A8C-D087-BB6EC3688AF5}"/>
              </a:ext>
            </a:extLst>
          </p:cNvPr>
          <p:cNvSpPr/>
          <p:nvPr/>
        </p:nvSpPr>
        <p:spPr>
          <a:xfrm>
            <a:off x="9800012" y="3608654"/>
            <a:ext cx="39965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F478459-DF1F-3BF5-830D-CD00EEE67A38}"/>
              </a:ext>
            </a:extLst>
          </p:cNvPr>
          <p:cNvSpPr txBox="1"/>
          <p:nvPr/>
        </p:nvSpPr>
        <p:spPr>
          <a:xfrm>
            <a:off x="8901797" y="3310646"/>
            <a:ext cx="732183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70AD47"/>
                </a:solidFill>
              </a:rPr>
              <a:t>…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A0A4756-6333-6A8A-3134-430B78B03F66}"/>
              </a:ext>
            </a:extLst>
          </p:cNvPr>
          <p:cNvSpPr/>
          <p:nvPr/>
        </p:nvSpPr>
        <p:spPr>
          <a:xfrm>
            <a:off x="7804347" y="3608654"/>
            <a:ext cx="39965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3F5426D-CC4B-574E-0D51-A865F6B05D0A}"/>
                  </a:ext>
                </a:extLst>
              </p:cNvPr>
              <p:cNvSpPr txBox="1"/>
              <p:nvPr/>
            </p:nvSpPr>
            <p:spPr>
              <a:xfrm>
                <a:off x="9046836" y="1499147"/>
                <a:ext cx="45912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3F5426D-CC4B-574E-0D51-A865F6B05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836" y="1499147"/>
                <a:ext cx="459121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Arrow: Down 83">
            <a:extLst>
              <a:ext uri="{FF2B5EF4-FFF2-40B4-BE49-F238E27FC236}">
                <a16:creationId xmlns:a16="http://schemas.microsoft.com/office/drawing/2014/main" id="{7A6E5457-3CD1-17CF-8354-B397AF5FA1C0}"/>
              </a:ext>
            </a:extLst>
          </p:cNvPr>
          <p:cNvSpPr/>
          <p:nvPr/>
        </p:nvSpPr>
        <p:spPr>
          <a:xfrm rot="10800000">
            <a:off x="8558660" y="4104415"/>
            <a:ext cx="947297" cy="299120"/>
          </a:xfrm>
          <a:prstGeom prst="downArrow">
            <a:avLst>
              <a:gd name="adj1" fmla="val 50000"/>
              <a:gd name="adj2" fmla="val 62079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Placeholder 6" descr="Repeat with solid fill">
            <a:extLst>
              <a:ext uri="{FF2B5EF4-FFF2-40B4-BE49-F238E27FC236}">
                <a16:creationId xmlns:a16="http://schemas.microsoft.com/office/drawing/2014/main" id="{9D631C7B-25DB-D227-5A3D-B786BC97029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157" b="157"/>
          <a:stretch>
            <a:fillRect/>
          </a:stretch>
        </p:blipFill>
        <p:spPr>
          <a:xfrm>
            <a:off x="9276396" y="1416285"/>
            <a:ext cx="504121" cy="504122"/>
          </a:xfrm>
        </p:spPr>
      </p:pic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C4C71478-FA2E-0450-5A35-BC3308A146E2}"/>
              </a:ext>
            </a:extLst>
          </p:cNvPr>
          <p:cNvSpPr txBox="1">
            <a:spLocks/>
          </p:cNvSpPr>
          <p:nvPr/>
        </p:nvSpPr>
        <p:spPr>
          <a:xfrm>
            <a:off x="2053162" y="4690412"/>
            <a:ext cx="2940356" cy="125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0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800" b="0" i="0" u="none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4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Fine-tuning = expensive;</a:t>
            </a:r>
          </a:p>
          <a:p>
            <a:r>
              <a:rPr lang="en-US" dirty="0"/>
              <a:t>Update LLM weights</a:t>
            </a:r>
          </a:p>
          <a:p>
            <a:r>
              <a:rPr lang="en-US" dirty="0"/>
              <a:t>Not fit for </a:t>
            </a:r>
            <a:r>
              <a:rPr lang="en-US" b="1" dirty="0"/>
              <a:t>short-run</a:t>
            </a:r>
          </a:p>
        </p:txBody>
      </p:sp>
    </p:spTree>
    <p:extLst>
      <p:ext uri="{BB962C8B-B14F-4D97-AF65-F5344CB8AC3E}">
        <p14:creationId xmlns:p14="http://schemas.microsoft.com/office/powerpoint/2010/main" val="41203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Box 91">
            <a:extLst>
              <a:ext uri="{FF2B5EF4-FFF2-40B4-BE49-F238E27FC236}">
                <a16:creationId xmlns:a16="http://schemas.microsoft.com/office/drawing/2014/main" id="{6594E05C-5897-2033-7BE5-186403367459}"/>
              </a:ext>
            </a:extLst>
          </p:cNvPr>
          <p:cNvSpPr txBox="1"/>
          <p:nvPr/>
        </p:nvSpPr>
        <p:spPr>
          <a:xfrm>
            <a:off x="8123443" y="1204793"/>
            <a:ext cx="147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7030A0"/>
                </a:solidFill>
              </a:rPr>
              <a:t>Prediction</a:t>
            </a:r>
            <a:endParaRPr lang="en-US" b="1" i="1" dirty="0">
              <a:solidFill>
                <a:srgbClr val="7030A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A9B5B4-C7BD-03B3-CE81-C86BADAB3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Prefix Tuning: Tuning for Domain and Task</a:t>
            </a:r>
          </a:p>
        </p:txBody>
      </p:sp>
      <p:pic>
        <p:nvPicPr>
          <p:cNvPr id="3" name="Picture 2" descr="&quot;&quot;">
            <a:extLst>
              <a:ext uri="{FF2B5EF4-FFF2-40B4-BE49-F238E27FC236}">
                <a16:creationId xmlns:a16="http://schemas.microsoft.com/office/drawing/2014/main" id="{0A68CF9C-E235-65F6-82B8-B79244CD15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336" y="596126"/>
            <a:ext cx="633257" cy="633257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Rectangle: Top Corners Snipped 28">
            <a:extLst>
              <a:ext uri="{FF2B5EF4-FFF2-40B4-BE49-F238E27FC236}">
                <a16:creationId xmlns:a16="http://schemas.microsoft.com/office/drawing/2014/main" id="{1A7FDAF5-ADC1-3282-DF43-0F4CE0F07ADF}"/>
              </a:ext>
            </a:extLst>
          </p:cNvPr>
          <p:cNvSpPr/>
          <p:nvPr/>
        </p:nvSpPr>
        <p:spPr>
          <a:xfrm>
            <a:off x="7470275" y="4467057"/>
            <a:ext cx="3124066" cy="461665"/>
          </a:xfrm>
          <a:prstGeom prst="snip2Same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Pre-trained LLM</a:t>
            </a: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08360DDC-601A-DD91-9E9C-92E9610815D0}"/>
              </a:ext>
            </a:extLst>
          </p:cNvPr>
          <p:cNvSpPr/>
          <p:nvPr/>
        </p:nvSpPr>
        <p:spPr>
          <a:xfrm rot="10800000">
            <a:off x="8558660" y="5044355"/>
            <a:ext cx="947297" cy="299120"/>
          </a:xfrm>
          <a:prstGeom prst="downArrow">
            <a:avLst>
              <a:gd name="adj1" fmla="val 50000"/>
              <a:gd name="adj2" fmla="val 62079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74519EF-5603-5870-AC0E-59B36911475B}"/>
              </a:ext>
            </a:extLst>
          </p:cNvPr>
          <p:cNvSpPr/>
          <p:nvPr/>
        </p:nvSpPr>
        <p:spPr>
          <a:xfrm>
            <a:off x="8368638" y="5471547"/>
            <a:ext cx="399652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9163C60-A63D-71ED-C3E6-6F66F8B29139}"/>
              </a:ext>
            </a:extLst>
          </p:cNvPr>
          <p:cNvSpPr/>
          <p:nvPr/>
        </p:nvSpPr>
        <p:spPr>
          <a:xfrm>
            <a:off x="9798377" y="5471547"/>
            <a:ext cx="399652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650D28-A4FA-C49F-D3EB-98B6DF895E5F}"/>
              </a:ext>
            </a:extLst>
          </p:cNvPr>
          <p:cNvSpPr txBox="1"/>
          <p:nvPr/>
        </p:nvSpPr>
        <p:spPr>
          <a:xfrm>
            <a:off x="8900162" y="5173539"/>
            <a:ext cx="7321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5B296"/>
                </a:solidFill>
              </a:rPr>
              <a:t>…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3724EB7-0B98-E95F-746C-3FB3DEAC2885}"/>
              </a:ext>
            </a:extLst>
          </p:cNvPr>
          <p:cNvSpPr/>
          <p:nvPr/>
        </p:nvSpPr>
        <p:spPr>
          <a:xfrm>
            <a:off x="7802712" y="5471547"/>
            <a:ext cx="399652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Content Placeholder 10">
            <a:extLst>
              <a:ext uri="{FF2B5EF4-FFF2-40B4-BE49-F238E27FC236}">
                <a16:creationId xmlns:a16="http://schemas.microsoft.com/office/drawing/2014/main" id="{2E388A2A-A743-4155-F1FF-1A1892276C3E}"/>
              </a:ext>
            </a:extLst>
          </p:cNvPr>
          <p:cNvSpPr txBox="1">
            <a:spLocks/>
          </p:cNvSpPr>
          <p:nvPr/>
        </p:nvSpPr>
        <p:spPr>
          <a:xfrm>
            <a:off x="1118214" y="2206322"/>
            <a:ext cx="5102478" cy="803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0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800" b="0" i="0" u="none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4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Parameter-efficient approach:</a:t>
            </a:r>
          </a:p>
          <a:p>
            <a:pPr marL="457200" indent="-457200">
              <a:buFont typeface="+mj-lt"/>
              <a:buAutoNum type="arabicPeriod"/>
            </a:pPr>
            <a:r>
              <a:rPr lang="en-US" i="1" dirty="0"/>
              <a:t>p “</a:t>
            </a:r>
            <a:r>
              <a:rPr lang="en-US" dirty="0"/>
              <a:t>prompts” (continuous vectors):</a:t>
            </a:r>
          </a:p>
        </p:txBody>
      </p:sp>
      <p:sp>
        <p:nvSpPr>
          <p:cNvPr id="23" name="Content Placeholder 10">
            <a:extLst>
              <a:ext uri="{FF2B5EF4-FFF2-40B4-BE49-F238E27FC236}">
                <a16:creationId xmlns:a16="http://schemas.microsoft.com/office/drawing/2014/main" id="{B5D7C722-18A2-CE0D-CBFE-B74389CA04C3}"/>
              </a:ext>
            </a:extLst>
          </p:cNvPr>
          <p:cNvSpPr txBox="1">
            <a:spLocks/>
          </p:cNvSpPr>
          <p:nvPr/>
        </p:nvSpPr>
        <p:spPr>
          <a:xfrm>
            <a:off x="1137459" y="3737046"/>
            <a:ext cx="5102478" cy="8037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0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800" b="0" i="0" u="none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4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en-US" dirty="0"/>
              <a:t>Prepend onto pre-LLM input</a:t>
            </a:r>
          </a:p>
          <a:p>
            <a:pPr lvl="1"/>
            <a:r>
              <a:rPr lang="en-US" sz="2000" dirty="0"/>
              <a:t>Learned contextualization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7E0676-E28E-39BB-0841-A7F387036D68}"/>
              </a:ext>
            </a:extLst>
          </p:cNvPr>
          <p:cNvSpPr/>
          <p:nvPr/>
        </p:nvSpPr>
        <p:spPr>
          <a:xfrm>
            <a:off x="2353771" y="3092901"/>
            <a:ext cx="399652" cy="369332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90AD45-F8EA-8904-19C9-D7CF36A6E25C}"/>
              </a:ext>
            </a:extLst>
          </p:cNvPr>
          <p:cNvSpPr/>
          <p:nvPr/>
        </p:nvSpPr>
        <p:spPr>
          <a:xfrm>
            <a:off x="3783510" y="3092901"/>
            <a:ext cx="399652" cy="369332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A76713-2C65-BDBB-EB9A-F70EF2B7038C}"/>
              </a:ext>
            </a:extLst>
          </p:cNvPr>
          <p:cNvSpPr txBox="1"/>
          <p:nvPr/>
        </p:nvSpPr>
        <p:spPr>
          <a:xfrm>
            <a:off x="2885295" y="2794893"/>
            <a:ext cx="7321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4F9D388-3604-FA23-19AF-B06C1684F93A}"/>
              </a:ext>
            </a:extLst>
          </p:cNvPr>
          <p:cNvSpPr/>
          <p:nvPr/>
        </p:nvSpPr>
        <p:spPr>
          <a:xfrm>
            <a:off x="1787845" y="3092901"/>
            <a:ext cx="399652" cy="369332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C448B27-634E-47A6-1D89-7A50D6E91E04}"/>
              </a:ext>
            </a:extLst>
          </p:cNvPr>
          <p:cNvSpPr/>
          <p:nvPr/>
        </p:nvSpPr>
        <p:spPr>
          <a:xfrm>
            <a:off x="5808211" y="5471547"/>
            <a:ext cx="399652" cy="369332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F0EC772-F63B-5272-2B40-9E74C6B211DE}"/>
              </a:ext>
            </a:extLst>
          </p:cNvPr>
          <p:cNvSpPr/>
          <p:nvPr/>
        </p:nvSpPr>
        <p:spPr>
          <a:xfrm>
            <a:off x="7237950" y="5471547"/>
            <a:ext cx="399652" cy="369332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B5C2D4-371E-589A-D196-AB72D57E5E77}"/>
              </a:ext>
            </a:extLst>
          </p:cNvPr>
          <p:cNvSpPr txBox="1"/>
          <p:nvPr/>
        </p:nvSpPr>
        <p:spPr>
          <a:xfrm>
            <a:off x="6339735" y="5173539"/>
            <a:ext cx="7321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EE595F3-175B-8810-5833-2325A11AF126}"/>
              </a:ext>
            </a:extLst>
          </p:cNvPr>
          <p:cNvSpPr/>
          <p:nvPr/>
        </p:nvSpPr>
        <p:spPr>
          <a:xfrm>
            <a:off x="5242285" y="5471547"/>
            <a:ext cx="399652" cy="369332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C156A069-CA15-C1DB-69D6-635F95F538FA}"/>
              </a:ext>
            </a:extLst>
          </p:cNvPr>
          <p:cNvSpPr/>
          <p:nvPr/>
        </p:nvSpPr>
        <p:spPr>
          <a:xfrm>
            <a:off x="10642057" y="5173880"/>
            <a:ext cx="252919" cy="1031131"/>
          </a:xfrm>
          <a:prstGeom prst="downArrow">
            <a:avLst/>
          </a:prstGeom>
          <a:solidFill>
            <a:srgbClr val="F1C2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6E6E6"/>
              </a:solidFill>
            </a:endParaRPr>
          </a:p>
        </p:txBody>
      </p:sp>
      <p:pic>
        <p:nvPicPr>
          <p:cNvPr id="42" name="Picture Placeholder 6" descr="Repeat with solid fill">
            <a:extLst>
              <a:ext uri="{FF2B5EF4-FFF2-40B4-BE49-F238E27FC236}">
                <a16:creationId xmlns:a16="http://schemas.microsoft.com/office/drawing/2014/main" id="{6D2E4701-E222-55F4-2124-35523DE820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57" b="157"/>
          <a:stretch>
            <a:fillRect/>
          </a:stretch>
        </p:blipFill>
        <p:spPr>
          <a:xfrm>
            <a:off x="4924913" y="5152091"/>
            <a:ext cx="504121" cy="504122"/>
          </a:xfrm>
          <a:prstGeom prst="rect">
            <a:avLst/>
          </a:prstGeom>
        </p:spPr>
      </p:pic>
      <p:pic>
        <p:nvPicPr>
          <p:cNvPr id="43" name="Picture Placeholder 6" descr="Repeat with solid fill">
            <a:extLst>
              <a:ext uri="{FF2B5EF4-FFF2-40B4-BE49-F238E27FC236}">
                <a16:creationId xmlns:a16="http://schemas.microsoft.com/office/drawing/2014/main" id="{1A383C2B-6268-1DBF-CA0A-DC777116A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57" b="157"/>
          <a:stretch>
            <a:fillRect/>
          </a:stretch>
        </p:blipFill>
        <p:spPr>
          <a:xfrm>
            <a:off x="5573272" y="5142583"/>
            <a:ext cx="504121" cy="504122"/>
          </a:xfrm>
          <a:prstGeom prst="rect">
            <a:avLst/>
          </a:prstGeom>
        </p:spPr>
      </p:pic>
      <p:pic>
        <p:nvPicPr>
          <p:cNvPr id="44" name="Picture Placeholder 6" descr="Repeat with solid fill">
            <a:extLst>
              <a:ext uri="{FF2B5EF4-FFF2-40B4-BE49-F238E27FC236}">
                <a16:creationId xmlns:a16="http://schemas.microsoft.com/office/drawing/2014/main" id="{4E139E9F-4D56-C7A8-1094-C3027B5A06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57" b="157"/>
          <a:stretch>
            <a:fillRect/>
          </a:stretch>
        </p:blipFill>
        <p:spPr>
          <a:xfrm>
            <a:off x="6965514" y="5142826"/>
            <a:ext cx="504121" cy="504122"/>
          </a:xfrm>
          <a:prstGeom prst="rect">
            <a:avLst/>
          </a:prstGeom>
        </p:spPr>
      </p:pic>
      <p:sp>
        <p:nvSpPr>
          <p:cNvPr id="47" name="Slide Number Placeholder 3">
            <a:extLst>
              <a:ext uri="{FF2B5EF4-FFF2-40B4-BE49-F238E27FC236}">
                <a16:creationId xmlns:a16="http://schemas.microsoft.com/office/drawing/2014/main" id="{B9869006-0CB2-B251-43F1-6891E670061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220200" y="6356350"/>
            <a:ext cx="2743200" cy="365125"/>
          </a:xfrm>
        </p:spPr>
        <p:txBody>
          <a:bodyPr/>
          <a:lstStyle/>
          <a:p>
            <a:fld id="{FC420797-FCF4-492A-A828-CBC0DD9B3322}" type="slidenum">
              <a:rPr lang="en-US" smtClean="0"/>
              <a:t>23</a:t>
            </a:fld>
            <a:endParaRPr lang="en-US" dirty="0"/>
          </a:p>
        </p:txBody>
      </p:sp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2466D293-EED2-FB5C-FE90-195E349EDF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6" name="Arrow: Down 75">
            <a:extLst>
              <a:ext uri="{FF2B5EF4-FFF2-40B4-BE49-F238E27FC236}">
                <a16:creationId xmlns:a16="http://schemas.microsoft.com/office/drawing/2014/main" id="{12BDC08B-62D6-8FBB-8837-0232BB0583AD}"/>
              </a:ext>
            </a:extLst>
          </p:cNvPr>
          <p:cNvSpPr/>
          <p:nvPr/>
        </p:nvSpPr>
        <p:spPr>
          <a:xfrm>
            <a:off x="10019438" y="1828799"/>
            <a:ext cx="267555" cy="814771"/>
          </a:xfrm>
          <a:prstGeom prst="downArrow">
            <a:avLst/>
          </a:prstGeom>
          <a:solidFill>
            <a:srgbClr val="F1C2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6E6E6"/>
              </a:solidFill>
            </a:endParaRPr>
          </a:p>
        </p:txBody>
      </p:sp>
      <p:pic>
        <p:nvPicPr>
          <p:cNvPr id="77" name="Graphic 86" descr="Arrow Slight curve">
            <a:extLst>
              <a:ext uri="{FF2B5EF4-FFF2-40B4-BE49-F238E27FC236}">
                <a16:creationId xmlns:a16="http://schemas.microsoft.com/office/drawing/2014/main" id="{47AC664A-01FE-7D8A-CC94-362D83AF31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 flipV="1">
            <a:off x="10187466" y="587969"/>
            <a:ext cx="3427780" cy="2478972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20EA94C1-E607-A06C-B8BC-5ECF0BA84410}"/>
              </a:ext>
            </a:extLst>
          </p:cNvPr>
          <p:cNvSpPr txBox="1"/>
          <p:nvPr/>
        </p:nvSpPr>
        <p:spPr>
          <a:xfrm rot="10803798" flipV="1">
            <a:off x="10719136" y="1543505"/>
            <a:ext cx="1209182" cy="400110"/>
          </a:xfrm>
          <a:prstGeom prst="rect">
            <a:avLst/>
          </a:prstGeom>
          <a:solidFill>
            <a:srgbClr val="F1C2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Feedback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176EB40-DF0D-E8E9-C26F-04EE4205838B}"/>
              </a:ext>
            </a:extLst>
          </p:cNvPr>
          <p:cNvGrpSpPr/>
          <p:nvPr/>
        </p:nvGrpSpPr>
        <p:grpSpPr>
          <a:xfrm>
            <a:off x="6386965" y="2851041"/>
            <a:ext cx="1960062" cy="523220"/>
            <a:chOff x="5556307" y="3133151"/>
            <a:chExt cx="1960062" cy="523220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98627EF-1C19-8875-FED7-76126CEC7550}"/>
                </a:ext>
              </a:extLst>
            </p:cNvPr>
            <p:cNvSpPr txBox="1"/>
            <p:nvPr/>
          </p:nvSpPr>
          <p:spPr>
            <a:xfrm>
              <a:off x="5556307" y="3133151"/>
              <a:ext cx="196006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sz="2800" dirty="0">
                  <a:solidFill>
                    <a:schemeClr val="tx1"/>
                  </a:solidFill>
                </a:rPr>
                <a:t>Φ</a:t>
              </a:r>
              <a:r>
                <a:rPr lang="en-US" sz="2800" dirty="0">
                  <a:solidFill>
                    <a:schemeClr val="tx1"/>
                  </a:solidFill>
                </a:rPr>
                <a:t>(               )</a:t>
              </a:r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5F3EB83-CE3E-5892-E37B-1E6896F54183}"/>
                </a:ext>
              </a:extLst>
            </p:cNvPr>
            <p:cNvSpPr/>
            <p:nvPr/>
          </p:nvSpPr>
          <p:spPr>
            <a:xfrm>
              <a:off x="6060765" y="3216777"/>
              <a:ext cx="1124712" cy="369332"/>
            </a:xfrm>
            <a:prstGeom prst="rect">
              <a:avLst/>
            </a:prstGeom>
            <a:solidFill>
              <a:srgbClr val="4472C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Humira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82" name="Picture 8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01CEDA7-BF8D-76CA-99BD-2F9607B5411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360938" y="1790441"/>
            <a:ext cx="1003301" cy="802970"/>
          </a:xfrm>
          <a:prstGeom prst="rect">
            <a:avLst/>
          </a:prstGeom>
        </p:spPr>
      </p:pic>
      <p:sp>
        <p:nvSpPr>
          <p:cNvPr id="83" name="Arrow: Bent-Up 82">
            <a:extLst>
              <a:ext uri="{FF2B5EF4-FFF2-40B4-BE49-F238E27FC236}">
                <a16:creationId xmlns:a16="http://schemas.microsoft.com/office/drawing/2014/main" id="{AC77307F-EFE3-79B3-09D9-122284B91DAC}"/>
              </a:ext>
            </a:extLst>
          </p:cNvPr>
          <p:cNvSpPr/>
          <p:nvPr/>
        </p:nvSpPr>
        <p:spPr>
          <a:xfrm>
            <a:off x="8255906" y="2693593"/>
            <a:ext cx="513134" cy="488722"/>
          </a:xfrm>
          <a:prstGeom prst="bent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row: Up 83">
            <a:extLst>
              <a:ext uri="{FF2B5EF4-FFF2-40B4-BE49-F238E27FC236}">
                <a16:creationId xmlns:a16="http://schemas.microsoft.com/office/drawing/2014/main" id="{8CAB7CBB-E557-C46A-5945-427532923B3A}"/>
              </a:ext>
            </a:extLst>
          </p:cNvPr>
          <p:cNvSpPr/>
          <p:nvPr/>
        </p:nvSpPr>
        <p:spPr>
          <a:xfrm>
            <a:off x="8916346" y="2693223"/>
            <a:ext cx="248201" cy="785401"/>
          </a:xfrm>
          <a:prstGeom prst="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EFB6B61-E68E-85F7-AA99-47943EA00F3C}"/>
              </a:ext>
            </a:extLst>
          </p:cNvPr>
          <p:cNvSpPr/>
          <p:nvPr/>
        </p:nvSpPr>
        <p:spPr>
          <a:xfrm>
            <a:off x="8370273" y="3608654"/>
            <a:ext cx="39965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D8F621B-EB44-996D-AC6E-186C27153CC4}"/>
              </a:ext>
            </a:extLst>
          </p:cNvPr>
          <p:cNvSpPr/>
          <p:nvPr/>
        </p:nvSpPr>
        <p:spPr>
          <a:xfrm>
            <a:off x="9800012" y="3608654"/>
            <a:ext cx="39965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93D27E4-0E8C-228B-F271-381C39488EF7}"/>
              </a:ext>
            </a:extLst>
          </p:cNvPr>
          <p:cNvSpPr txBox="1"/>
          <p:nvPr/>
        </p:nvSpPr>
        <p:spPr>
          <a:xfrm>
            <a:off x="8901797" y="3310646"/>
            <a:ext cx="732183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70AD47"/>
                </a:solidFill>
              </a:rPr>
              <a:t>…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78DDDD6-CEF2-DFCF-9176-0C0477814AFE}"/>
              </a:ext>
            </a:extLst>
          </p:cNvPr>
          <p:cNvSpPr/>
          <p:nvPr/>
        </p:nvSpPr>
        <p:spPr>
          <a:xfrm>
            <a:off x="7804347" y="3608654"/>
            <a:ext cx="39965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883B317-F07B-C111-3FAE-F76E913C8392}"/>
                  </a:ext>
                </a:extLst>
              </p:cNvPr>
              <p:cNvSpPr txBox="1"/>
              <p:nvPr/>
            </p:nvSpPr>
            <p:spPr>
              <a:xfrm>
                <a:off x="9046836" y="1499147"/>
                <a:ext cx="45912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883B317-F07B-C111-3FAE-F76E913C8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836" y="1499147"/>
                <a:ext cx="459121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Arrow: Down 89">
            <a:extLst>
              <a:ext uri="{FF2B5EF4-FFF2-40B4-BE49-F238E27FC236}">
                <a16:creationId xmlns:a16="http://schemas.microsoft.com/office/drawing/2014/main" id="{D333F12E-2D89-4259-454E-96932037A4FF}"/>
              </a:ext>
            </a:extLst>
          </p:cNvPr>
          <p:cNvSpPr/>
          <p:nvPr/>
        </p:nvSpPr>
        <p:spPr>
          <a:xfrm rot="10800000">
            <a:off x="8558660" y="4104415"/>
            <a:ext cx="947297" cy="299120"/>
          </a:xfrm>
          <a:prstGeom prst="downArrow">
            <a:avLst>
              <a:gd name="adj1" fmla="val 50000"/>
              <a:gd name="adj2" fmla="val 62079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Picture Placeholder 6" descr="Repeat with solid fill">
            <a:extLst>
              <a:ext uri="{FF2B5EF4-FFF2-40B4-BE49-F238E27FC236}">
                <a16:creationId xmlns:a16="http://schemas.microsoft.com/office/drawing/2014/main" id="{F63CB119-3215-6BF4-0DB3-9B987F1A9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57" b="157"/>
          <a:stretch>
            <a:fillRect/>
          </a:stretch>
        </p:blipFill>
        <p:spPr>
          <a:xfrm>
            <a:off x="9276396" y="1416285"/>
            <a:ext cx="504121" cy="50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80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FAE831D0-74C8-BFCA-9FF1-17CDFB0811EA}"/>
              </a:ext>
            </a:extLst>
          </p:cNvPr>
          <p:cNvSpPr txBox="1"/>
          <p:nvPr/>
        </p:nvSpPr>
        <p:spPr>
          <a:xfrm>
            <a:off x="8123443" y="1204793"/>
            <a:ext cx="147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7030A0"/>
                </a:solidFill>
              </a:rPr>
              <a:t>Prediction</a:t>
            </a:r>
            <a:endParaRPr lang="en-US" b="1" i="1" dirty="0">
              <a:solidFill>
                <a:srgbClr val="7030A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A9B5B4-C7BD-03B3-CE81-C86BADAB3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Introduced Too Late!</a:t>
            </a:r>
          </a:p>
        </p:txBody>
      </p:sp>
      <p:pic>
        <p:nvPicPr>
          <p:cNvPr id="3" name="Picture 2" descr="&quot;&quot;">
            <a:extLst>
              <a:ext uri="{FF2B5EF4-FFF2-40B4-BE49-F238E27FC236}">
                <a16:creationId xmlns:a16="http://schemas.microsoft.com/office/drawing/2014/main" id="{0A68CF9C-E235-65F6-82B8-B79244CD15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336" y="596126"/>
            <a:ext cx="633257" cy="633257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Rectangle: Top Corners Snipped 28">
            <a:extLst>
              <a:ext uri="{FF2B5EF4-FFF2-40B4-BE49-F238E27FC236}">
                <a16:creationId xmlns:a16="http://schemas.microsoft.com/office/drawing/2014/main" id="{1A7FDAF5-ADC1-3282-DF43-0F4CE0F07ADF}"/>
              </a:ext>
            </a:extLst>
          </p:cNvPr>
          <p:cNvSpPr/>
          <p:nvPr/>
        </p:nvSpPr>
        <p:spPr>
          <a:xfrm>
            <a:off x="7470275" y="4467057"/>
            <a:ext cx="3124066" cy="461665"/>
          </a:xfrm>
          <a:prstGeom prst="snip2Same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Pre-trained LLM</a:t>
            </a: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08360DDC-601A-DD91-9E9C-92E9610815D0}"/>
              </a:ext>
            </a:extLst>
          </p:cNvPr>
          <p:cNvSpPr/>
          <p:nvPr/>
        </p:nvSpPr>
        <p:spPr>
          <a:xfrm rot="10800000">
            <a:off x="8558660" y="5044355"/>
            <a:ext cx="947297" cy="299120"/>
          </a:xfrm>
          <a:prstGeom prst="downArrow">
            <a:avLst>
              <a:gd name="adj1" fmla="val 50000"/>
              <a:gd name="adj2" fmla="val 62079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74519EF-5603-5870-AC0E-59B36911475B}"/>
              </a:ext>
            </a:extLst>
          </p:cNvPr>
          <p:cNvSpPr/>
          <p:nvPr/>
        </p:nvSpPr>
        <p:spPr>
          <a:xfrm>
            <a:off x="8368638" y="5471547"/>
            <a:ext cx="399652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9163C60-A63D-71ED-C3E6-6F66F8B29139}"/>
              </a:ext>
            </a:extLst>
          </p:cNvPr>
          <p:cNvSpPr/>
          <p:nvPr/>
        </p:nvSpPr>
        <p:spPr>
          <a:xfrm>
            <a:off x="9798377" y="5471547"/>
            <a:ext cx="399652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650D28-A4FA-C49F-D3EB-98B6DF895E5F}"/>
              </a:ext>
            </a:extLst>
          </p:cNvPr>
          <p:cNvSpPr txBox="1"/>
          <p:nvPr/>
        </p:nvSpPr>
        <p:spPr>
          <a:xfrm>
            <a:off x="8900162" y="5173539"/>
            <a:ext cx="7321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5B296"/>
                </a:solidFill>
              </a:rPr>
              <a:t>…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3724EB7-0B98-E95F-746C-3FB3DEAC2885}"/>
              </a:ext>
            </a:extLst>
          </p:cNvPr>
          <p:cNvSpPr/>
          <p:nvPr/>
        </p:nvSpPr>
        <p:spPr>
          <a:xfrm>
            <a:off x="7802712" y="5471547"/>
            <a:ext cx="399652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1114CA22-377B-3787-A75B-1750430CA67C}"/>
              </a:ext>
            </a:extLst>
          </p:cNvPr>
          <p:cNvSpPr/>
          <p:nvPr/>
        </p:nvSpPr>
        <p:spPr>
          <a:xfrm>
            <a:off x="10019438" y="1828799"/>
            <a:ext cx="267555" cy="814771"/>
          </a:xfrm>
          <a:prstGeom prst="downArrow">
            <a:avLst/>
          </a:prstGeom>
          <a:solidFill>
            <a:srgbClr val="F1C2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6E6E6"/>
              </a:solidFill>
            </a:endParaRPr>
          </a:p>
        </p:txBody>
      </p:sp>
      <p:pic>
        <p:nvPicPr>
          <p:cNvPr id="11" name="Graphic 86" descr="Arrow Slight curve">
            <a:extLst>
              <a:ext uri="{FF2B5EF4-FFF2-40B4-BE49-F238E27FC236}">
                <a16:creationId xmlns:a16="http://schemas.microsoft.com/office/drawing/2014/main" id="{D3679031-80B8-AB00-C793-3F90C034B6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10187466" y="587969"/>
            <a:ext cx="3427780" cy="24789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857140-71AC-BD94-BC05-4BF2346126E0}"/>
              </a:ext>
            </a:extLst>
          </p:cNvPr>
          <p:cNvSpPr txBox="1"/>
          <p:nvPr/>
        </p:nvSpPr>
        <p:spPr>
          <a:xfrm rot="10803798" flipV="1">
            <a:off x="10719136" y="1543505"/>
            <a:ext cx="1209182" cy="400110"/>
          </a:xfrm>
          <a:prstGeom prst="rect">
            <a:avLst/>
          </a:prstGeom>
          <a:solidFill>
            <a:srgbClr val="F1C2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Feedback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BE92F9-5124-A8D2-89B1-6ACDE9A97E81}"/>
              </a:ext>
            </a:extLst>
          </p:cNvPr>
          <p:cNvSpPr txBox="1"/>
          <p:nvPr/>
        </p:nvSpPr>
        <p:spPr>
          <a:xfrm>
            <a:off x="1951578" y="3216011"/>
            <a:ext cx="2466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LLM does not “know” about structure</a:t>
            </a:r>
          </a:p>
        </p:txBody>
      </p:sp>
      <p:pic>
        <p:nvPicPr>
          <p:cNvPr id="35" name="Picture Placeholder 26" descr="Warning with solid fill">
            <a:extLst>
              <a:ext uri="{FF2B5EF4-FFF2-40B4-BE49-F238E27FC236}">
                <a16:creationId xmlns:a16="http://schemas.microsoft.com/office/drawing/2014/main" id="{0F83C83A-EC73-E84E-2A31-1067EA6157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57" b="157"/>
          <a:stretch>
            <a:fillRect/>
          </a:stretch>
        </p:blipFill>
        <p:spPr>
          <a:xfrm>
            <a:off x="1352257" y="3277567"/>
            <a:ext cx="584772" cy="584774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B79B95-3DD6-86E1-DFD3-B91191BC7C0D}"/>
              </a:ext>
            </a:extLst>
          </p:cNvPr>
          <p:cNvCxnSpPr>
            <a:cxnSpLocks/>
            <a:stCxn id="33" idx="3"/>
            <a:endCxn id="73" idx="1"/>
          </p:cNvCxnSpPr>
          <p:nvPr/>
        </p:nvCxnSpPr>
        <p:spPr>
          <a:xfrm flipV="1">
            <a:off x="4417888" y="3112651"/>
            <a:ext cx="1969077" cy="457303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Slide Number Placeholder 3">
            <a:extLst>
              <a:ext uri="{FF2B5EF4-FFF2-40B4-BE49-F238E27FC236}">
                <a16:creationId xmlns:a16="http://schemas.microsoft.com/office/drawing/2014/main" id="{22086876-C735-8AA4-089B-B0BCE97274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220200" y="6356350"/>
            <a:ext cx="2743200" cy="365125"/>
          </a:xfrm>
        </p:spPr>
        <p:txBody>
          <a:bodyPr/>
          <a:lstStyle/>
          <a:p>
            <a:fld id="{FC420797-FCF4-492A-A828-CBC0DD9B3322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21F9779-C927-7C22-FC31-3EE0299BA901}"/>
              </a:ext>
            </a:extLst>
          </p:cNvPr>
          <p:cNvGrpSpPr/>
          <p:nvPr/>
        </p:nvGrpSpPr>
        <p:grpSpPr>
          <a:xfrm>
            <a:off x="6386965" y="2851041"/>
            <a:ext cx="1960062" cy="523220"/>
            <a:chOff x="5556307" y="3133151"/>
            <a:chExt cx="1960062" cy="523220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BFD7CD2-1948-36DA-C30B-E5EB5D7B37D0}"/>
                </a:ext>
              </a:extLst>
            </p:cNvPr>
            <p:cNvSpPr txBox="1"/>
            <p:nvPr/>
          </p:nvSpPr>
          <p:spPr>
            <a:xfrm>
              <a:off x="5556307" y="3133151"/>
              <a:ext cx="196006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sz="2800" dirty="0">
                  <a:solidFill>
                    <a:schemeClr val="tx1"/>
                  </a:solidFill>
                </a:rPr>
                <a:t>Φ</a:t>
              </a:r>
              <a:r>
                <a:rPr lang="en-US" sz="2800" dirty="0">
                  <a:solidFill>
                    <a:schemeClr val="tx1"/>
                  </a:solidFill>
                </a:rPr>
                <a:t>(               )</a:t>
              </a:r>
              <a:endParaRPr lang="en-US" sz="28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0A48B39-7C41-92A8-E534-9AA62CA51699}"/>
                </a:ext>
              </a:extLst>
            </p:cNvPr>
            <p:cNvSpPr/>
            <p:nvPr/>
          </p:nvSpPr>
          <p:spPr>
            <a:xfrm>
              <a:off x="6060765" y="3216777"/>
              <a:ext cx="1124712" cy="369332"/>
            </a:xfrm>
            <a:prstGeom prst="rect">
              <a:avLst/>
            </a:prstGeom>
            <a:solidFill>
              <a:srgbClr val="4472C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Humira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75" name="Picture 7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484AD74-4462-3855-36F5-F9C034C9294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360938" y="1790441"/>
            <a:ext cx="1003301" cy="802970"/>
          </a:xfrm>
          <a:prstGeom prst="rect">
            <a:avLst/>
          </a:prstGeom>
        </p:spPr>
      </p:pic>
      <p:sp>
        <p:nvSpPr>
          <p:cNvPr id="76" name="Arrow: Bent-Up 75">
            <a:extLst>
              <a:ext uri="{FF2B5EF4-FFF2-40B4-BE49-F238E27FC236}">
                <a16:creationId xmlns:a16="http://schemas.microsoft.com/office/drawing/2014/main" id="{CCB8DC1E-8300-426C-B9EC-912DB2E8550F}"/>
              </a:ext>
            </a:extLst>
          </p:cNvPr>
          <p:cNvSpPr/>
          <p:nvPr/>
        </p:nvSpPr>
        <p:spPr>
          <a:xfrm>
            <a:off x="8255906" y="2693593"/>
            <a:ext cx="513134" cy="488722"/>
          </a:xfrm>
          <a:prstGeom prst="bent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Arrow: Up 76">
            <a:extLst>
              <a:ext uri="{FF2B5EF4-FFF2-40B4-BE49-F238E27FC236}">
                <a16:creationId xmlns:a16="http://schemas.microsoft.com/office/drawing/2014/main" id="{DB3079B9-0C34-A06C-0CB7-C4333688E372}"/>
              </a:ext>
            </a:extLst>
          </p:cNvPr>
          <p:cNvSpPr/>
          <p:nvPr/>
        </p:nvSpPr>
        <p:spPr>
          <a:xfrm>
            <a:off x="8916346" y="2693223"/>
            <a:ext cx="248201" cy="785401"/>
          </a:xfrm>
          <a:prstGeom prst="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1610168-EEC8-F9F5-C96B-1507806C56FD}"/>
              </a:ext>
            </a:extLst>
          </p:cNvPr>
          <p:cNvSpPr/>
          <p:nvPr/>
        </p:nvSpPr>
        <p:spPr>
          <a:xfrm>
            <a:off x="8370273" y="3608654"/>
            <a:ext cx="39965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8677D3A-4739-2A8C-D087-BB6EC3688AF5}"/>
              </a:ext>
            </a:extLst>
          </p:cNvPr>
          <p:cNvSpPr/>
          <p:nvPr/>
        </p:nvSpPr>
        <p:spPr>
          <a:xfrm>
            <a:off x="9800012" y="3608654"/>
            <a:ext cx="39965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F478459-DF1F-3BF5-830D-CD00EEE67A38}"/>
              </a:ext>
            </a:extLst>
          </p:cNvPr>
          <p:cNvSpPr txBox="1"/>
          <p:nvPr/>
        </p:nvSpPr>
        <p:spPr>
          <a:xfrm>
            <a:off x="8901797" y="3310646"/>
            <a:ext cx="732183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70AD47"/>
                </a:solidFill>
              </a:rPr>
              <a:t>…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A0A4756-6333-6A8A-3134-430B78B03F66}"/>
              </a:ext>
            </a:extLst>
          </p:cNvPr>
          <p:cNvSpPr/>
          <p:nvPr/>
        </p:nvSpPr>
        <p:spPr>
          <a:xfrm>
            <a:off x="7804347" y="3608654"/>
            <a:ext cx="39965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3F5426D-CC4B-574E-0D51-A865F6B05D0A}"/>
                  </a:ext>
                </a:extLst>
              </p:cNvPr>
              <p:cNvSpPr txBox="1"/>
              <p:nvPr/>
            </p:nvSpPr>
            <p:spPr>
              <a:xfrm>
                <a:off x="9046836" y="1499147"/>
                <a:ext cx="45912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3F5426D-CC4B-574E-0D51-A865F6B05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836" y="1499147"/>
                <a:ext cx="459121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Arrow: Down 83">
            <a:extLst>
              <a:ext uri="{FF2B5EF4-FFF2-40B4-BE49-F238E27FC236}">
                <a16:creationId xmlns:a16="http://schemas.microsoft.com/office/drawing/2014/main" id="{7A6E5457-3CD1-17CF-8354-B397AF5FA1C0}"/>
              </a:ext>
            </a:extLst>
          </p:cNvPr>
          <p:cNvSpPr/>
          <p:nvPr/>
        </p:nvSpPr>
        <p:spPr>
          <a:xfrm rot="10800000">
            <a:off x="8558660" y="4104415"/>
            <a:ext cx="947297" cy="299120"/>
          </a:xfrm>
          <a:prstGeom prst="downArrow">
            <a:avLst>
              <a:gd name="adj1" fmla="val 50000"/>
              <a:gd name="adj2" fmla="val 62079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Placeholder 6" descr="Repeat with solid fill">
            <a:extLst>
              <a:ext uri="{FF2B5EF4-FFF2-40B4-BE49-F238E27FC236}">
                <a16:creationId xmlns:a16="http://schemas.microsoft.com/office/drawing/2014/main" id="{9D631C7B-25DB-D227-5A3D-B786BC97029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157" b="157"/>
          <a:stretch>
            <a:fillRect/>
          </a:stretch>
        </p:blipFill>
        <p:spPr>
          <a:xfrm>
            <a:off x="9276396" y="1416285"/>
            <a:ext cx="504121" cy="504122"/>
          </a:xfr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64B7F4BB-400F-C136-6330-2C6CD34B4232}"/>
              </a:ext>
            </a:extLst>
          </p:cNvPr>
          <p:cNvSpPr/>
          <p:nvPr/>
        </p:nvSpPr>
        <p:spPr>
          <a:xfrm>
            <a:off x="5808211" y="5471547"/>
            <a:ext cx="399652" cy="369332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9F51EAC-5BB5-930A-5CFE-CFDAE4F2C1D4}"/>
              </a:ext>
            </a:extLst>
          </p:cNvPr>
          <p:cNvSpPr/>
          <p:nvPr/>
        </p:nvSpPr>
        <p:spPr>
          <a:xfrm>
            <a:off x="7237950" y="5471547"/>
            <a:ext cx="399652" cy="369332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5F15CE0-0375-BA17-398F-A38CD826D772}"/>
              </a:ext>
            </a:extLst>
          </p:cNvPr>
          <p:cNvSpPr txBox="1"/>
          <p:nvPr/>
        </p:nvSpPr>
        <p:spPr>
          <a:xfrm>
            <a:off x="6339735" y="5173539"/>
            <a:ext cx="7321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1FA4CAA-EAD1-F162-E227-C6207C17395D}"/>
              </a:ext>
            </a:extLst>
          </p:cNvPr>
          <p:cNvSpPr/>
          <p:nvPr/>
        </p:nvSpPr>
        <p:spPr>
          <a:xfrm>
            <a:off x="5242285" y="5471547"/>
            <a:ext cx="399652" cy="369332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4" name="Picture Placeholder 6" descr="Repeat with solid fill">
            <a:extLst>
              <a:ext uri="{FF2B5EF4-FFF2-40B4-BE49-F238E27FC236}">
                <a16:creationId xmlns:a16="http://schemas.microsoft.com/office/drawing/2014/main" id="{F1A4AE38-D6BC-E7EB-AFF3-434BC1FEDB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157" b="157"/>
          <a:stretch>
            <a:fillRect/>
          </a:stretch>
        </p:blipFill>
        <p:spPr>
          <a:xfrm>
            <a:off x="4924913" y="5152091"/>
            <a:ext cx="504121" cy="504122"/>
          </a:xfrm>
          <a:prstGeom prst="rect">
            <a:avLst/>
          </a:prstGeom>
        </p:spPr>
      </p:pic>
      <p:pic>
        <p:nvPicPr>
          <p:cNvPr id="95" name="Picture Placeholder 6" descr="Repeat with solid fill">
            <a:extLst>
              <a:ext uri="{FF2B5EF4-FFF2-40B4-BE49-F238E27FC236}">
                <a16:creationId xmlns:a16="http://schemas.microsoft.com/office/drawing/2014/main" id="{15706C43-A286-DEB2-2488-07F23D031C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157" b="157"/>
          <a:stretch>
            <a:fillRect/>
          </a:stretch>
        </p:blipFill>
        <p:spPr>
          <a:xfrm>
            <a:off x="5573272" y="5142583"/>
            <a:ext cx="504121" cy="504122"/>
          </a:xfrm>
          <a:prstGeom prst="rect">
            <a:avLst/>
          </a:prstGeom>
        </p:spPr>
      </p:pic>
      <p:pic>
        <p:nvPicPr>
          <p:cNvPr id="96" name="Picture Placeholder 6" descr="Repeat with solid fill">
            <a:extLst>
              <a:ext uri="{FF2B5EF4-FFF2-40B4-BE49-F238E27FC236}">
                <a16:creationId xmlns:a16="http://schemas.microsoft.com/office/drawing/2014/main" id="{D70D44F1-D84E-13EE-8C72-8297ADC8BE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157" b="157"/>
          <a:stretch>
            <a:fillRect/>
          </a:stretch>
        </p:blipFill>
        <p:spPr>
          <a:xfrm>
            <a:off x="6965514" y="5142826"/>
            <a:ext cx="504121" cy="504122"/>
          </a:xfrm>
          <a:prstGeom prst="rect">
            <a:avLst/>
          </a:prstGeom>
        </p:spPr>
      </p:pic>
      <p:sp>
        <p:nvSpPr>
          <p:cNvPr id="97" name="Arrow: Down 96">
            <a:extLst>
              <a:ext uri="{FF2B5EF4-FFF2-40B4-BE49-F238E27FC236}">
                <a16:creationId xmlns:a16="http://schemas.microsoft.com/office/drawing/2014/main" id="{3ACEDE49-A1E4-55B9-1E0F-9829BA591B95}"/>
              </a:ext>
            </a:extLst>
          </p:cNvPr>
          <p:cNvSpPr/>
          <p:nvPr/>
        </p:nvSpPr>
        <p:spPr>
          <a:xfrm>
            <a:off x="10642057" y="5173880"/>
            <a:ext cx="252919" cy="1031131"/>
          </a:xfrm>
          <a:prstGeom prst="downArrow">
            <a:avLst/>
          </a:prstGeom>
          <a:solidFill>
            <a:srgbClr val="F1C2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978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:a16="http://schemas.microsoft.com/office/drawing/2014/main" id="{25721715-EBB7-FD9E-EF2D-0E00C0921631}"/>
              </a:ext>
            </a:extLst>
          </p:cNvPr>
          <p:cNvSpPr txBox="1"/>
          <p:nvPr/>
        </p:nvSpPr>
        <p:spPr>
          <a:xfrm>
            <a:off x="8123443" y="1204793"/>
            <a:ext cx="147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7030A0"/>
                </a:solidFill>
              </a:rPr>
              <a:t>Prediction</a:t>
            </a:r>
            <a:endParaRPr lang="en-US" b="1" i="1" dirty="0">
              <a:solidFill>
                <a:srgbClr val="7030A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A9B5B4-C7BD-03B3-CE81-C86BADAB3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Encoding: Fusing Structure with Input</a:t>
            </a:r>
          </a:p>
        </p:txBody>
      </p:sp>
      <p:pic>
        <p:nvPicPr>
          <p:cNvPr id="3" name="Picture 2" descr="&quot;&quot;">
            <a:extLst>
              <a:ext uri="{FF2B5EF4-FFF2-40B4-BE49-F238E27FC236}">
                <a16:creationId xmlns:a16="http://schemas.microsoft.com/office/drawing/2014/main" id="{0A68CF9C-E235-65F6-82B8-B79244CD15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336" y="596126"/>
            <a:ext cx="633257" cy="633257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Rectangle: Top Corners Snipped 28">
            <a:extLst>
              <a:ext uri="{FF2B5EF4-FFF2-40B4-BE49-F238E27FC236}">
                <a16:creationId xmlns:a16="http://schemas.microsoft.com/office/drawing/2014/main" id="{1A7FDAF5-ADC1-3282-DF43-0F4CE0F07ADF}"/>
              </a:ext>
            </a:extLst>
          </p:cNvPr>
          <p:cNvSpPr/>
          <p:nvPr/>
        </p:nvSpPr>
        <p:spPr>
          <a:xfrm>
            <a:off x="7470275" y="4467057"/>
            <a:ext cx="3124066" cy="461665"/>
          </a:xfrm>
          <a:prstGeom prst="snip2Same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Pre-trained LLM</a:t>
            </a: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08360DDC-601A-DD91-9E9C-92E9610815D0}"/>
              </a:ext>
            </a:extLst>
          </p:cNvPr>
          <p:cNvSpPr/>
          <p:nvPr/>
        </p:nvSpPr>
        <p:spPr>
          <a:xfrm rot="10800000">
            <a:off x="8558660" y="5044355"/>
            <a:ext cx="947297" cy="299120"/>
          </a:xfrm>
          <a:prstGeom prst="downArrow">
            <a:avLst>
              <a:gd name="adj1" fmla="val 50000"/>
              <a:gd name="adj2" fmla="val 62079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74519EF-5603-5870-AC0E-59B36911475B}"/>
              </a:ext>
            </a:extLst>
          </p:cNvPr>
          <p:cNvSpPr/>
          <p:nvPr/>
        </p:nvSpPr>
        <p:spPr>
          <a:xfrm>
            <a:off x="8368638" y="5471547"/>
            <a:ext cx="399652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9163C60-A63D-71ED-C3E6-6F66F8B29139}"/>
              </a:ext>
            </a:extLst>
          </p:cNvPr>
          <p:cNvSpPr/>
          <p:nvPr/>
        </p:nvSpPr>
        <p:spPr>
          <a:xfrm>
            <a:off x="9798377" y="5471547"/>
            <a:ext cx="399652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650D28-A4FA-C49F-D3EB-98B6DF895E5F}"/>
              </a:ext>
            </a:extLst>
          </p:cNvPr>
          <p:cNvSpPr txBox="1"/>
          <p:nvPr/>
        </p:nvSpPr>
        <p:spPr>
          <a:xfrm>
            <a:off x="8900162" y="5173539"/>
            <a:ext cx="7321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5B296"/>
                </a:solidFill>
              </a:rPr>
              <a:t>…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3724EB7-0B98-E95F-746C-3FB3DEAC2885}"/>
              </a:ext>
            </a:extLst>
          </p:cNvPr>
          <p:cNvSpPr/>
          <p:nvPr/>
        </p:nvSpPr>
        <p:spPr>
          <a:xfrm>
            <a:off x="7802712" y="5471547"/>
            <a:ext cx="399652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BEAC9F0F-0D0B-A322-6A35-9FA22D52A17F}"/>
              </a:ext>
            </a:extLst>
          </p:cNvPr>
          <p:cNvSpPr txBox="1">
            <a:spLocks/>
          </p:cNvSpPr>
          <p:nvPr/>
        </p:nvSpPr>
        <p:spPr>
          <a:xfrm>
            <a:off x="1166030" y="1658558"/>
            <a:ext cx="5239999" cy="494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0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800" b="0" i="0" u="none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4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/>
              <a:t>Each attribute (column) encoded as a vector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791FE9C-B94F-4995-F89E-4D75F73B5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256964"/>
              </p:ext>
            </p:extLst>
          </p:nvPr>
        </p:nvGraphicFramePr>
        <p:xfrm>
          <a:off x="1217803" y="2221886"/>
          <a:ext cx="4801663" cy="3962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70289">
                  <a:extLst>
                    <a:ext uri="{9D8B030D-6E8A-4147-A177-3AD203B41FA5}">
                      <a16:colId xmlns:a16="http://schemas.microsoft.com/office/drawing/2014/main" val="1354279433"/>
                    </a:ext>
                  </a:extLst>
                </a:gridCol>
                <a:gridCol w="1516767">
                  <a:extLst>
                    <a:ext uri="{9D8B030D-6E8A-4147-A177-3AD203B41FA5}">
                      <a16:colId xmlns:a16="http://schemas.microsoft.com/office/drawing/2014/main" val="4012414700"/>
                    </a:ext>
                  </a:extLst>
                </a:gridCol>
                <a:gridCol w="1714607">
                  <a:extLst>
                    <a:ext uri="{9D8B030D-6E8A-4147-A177-3AD203B41FA5}">
                      <a16:colId xmlns:a16="http://schemas.microsoft.com/office/drawing/2014/main" val="181742241"/>
                    </a:ext>
                  </a:extLst>
                </a:gridCol>
              </a:tblGrid>
              <a:tr h="247110">
                <a:tc>
                  <a:txBody>
                    <a:bodyPr/>
                    <a:lstStyle/>
                    <a:p>
                      <a:r>
                        <a:rPr lang="en-US" sz="2000" dirty="0" err="1"/>
                        <a:t>brand_name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uses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755727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48CC1DBE-35DC-6D79-0A51-0584EFE37C85}"/>
              </a:ext>
            </a:extLst>
          </p:cNvPr>
          <p:cNvSpPr/>
          <p:nvPr/>
        </p:nvSpPr>
        <p:spPr>
          <a:xfrm>
            <a:off x="4996619" y="3582222"/>
            <a:ext cx="399652" cy="36933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u</a:t>
            </a:r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DF049400-3824-801C-78A3-49F856A6A546}"/>
              </a:ext>
            </a:extLst>
          </p:cNvPr>
          <p:cNvSpPr/>
          <p:nvPr/>
        </p:nvSpPr>
        <p:spPr>
          <a:xfrm rot="10800000">
            <a:off x="5072345" y="2683218"/>
            <a:ext cx="248201" cy="785401"/>
          </a:xfrm>
          <a:prstGeom prst="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1A02CD-E5BF-0552-FCAE-3B237255C43C}"/>
              </a:ext>
            </a:extLst>
          </p:cNvPr>
          <p:cNvSpPr/>
          <p:nvPr/>
        </p:nvSpPr>
        <p:spPr>
          <a:xfrm>
            <a:off x="3278929" y="3582222"/>
            <a:ext cx="399652" cy="36933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</a:t>
            </a:r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E5EA7FA6-1ED9-336C-7DF3-BB9F620D9CC0}"/>
              </a:ext>
            </a:extLst>
          </p:cNvPr>
          <p:cNvSpPr/>
          <p:nvPr/>
        </p:nvSpPr>
        <p:spPr>
          <a:xfrm rot="10800000">
            <a:off x="3354655" y="2683218"/>
            <a:ext cx="248201" cy="785401"/>
          </a:xfrm>
          <a:prstGeom prst="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BA265A4-6BAC-09CA-1B0C-FFE136B8F0B9}"/>
              </a:ext>
            </a:extLst>
          </p:cNvPr>
          <p:cNvSpPr/>
          <p:nvPr/>
        </p:nvSpPr>
        <p:spPr>
          <a:xfrm>
            <a:off x="1769743" y="3582222"/>
            <a:ext cx="399652" cy="36933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</a:t>
            </a:r>
          </a:p>
        </p:txBody>
      </p:sp>
      <p:sp>
        <p:nvSpPr>
          <p:cNvPr id="26" name="Arrow: Up 25">
            <a:extLst>
              <a:ext uri="{FF2B5EF4-FFF2-40B4-BE49-F238E27FC236}">
                <a16:creationId xmlns:a16="http://schemas.microsoft.com/office/drawing/2014/main" id="{A52BE58D-F0DC-144E-E5A2-69BBBE8DD564}"/>
              </a:ext>
            </a:extLst>
          </p:cNvPr>
          <p:cNvSpPr/>
          <p:nvPr/>
        </p:nvSpPr>
        <p:spPr>
          <a:xfrm rot="10800000">
            <a:off x="1845469" y="2683218"/>
            <a:ext cx="248201" cy="785401"/>
          </a:xfrm>
          <a:prstGeom prst="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10">
            <a:extLst>
              <a:ext uri="{FF2B5EF4-FFF2-40B4-BE49-F238E27FC236}">
                <a16:creationId xmlns:a16="http://schemas.microsoft.com/office/drawing/2014/main" id="{7D17E836-D78A-0AED-EC11-DEE0F6A78DFD}"/>
              </a:ext>
            </a:extLst>
          </p:cNvPr>
          <p:cNvSpPr txBox="1">
            <a:spLocks/>
          </p:cNvSpPr>
          <p:nvPr/>
        </p:nvSpPr>
        <p:spPr>
          <a:xfrm>
            <a:off x="1146966" y="4389453"/>
            <a:ext cx="5239999" cy="494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0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800" b="0" i="0" u="none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4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en-US" dirty="0"/>
              <a:t>Add to pre-LLM input (depending on origin)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EA37985-2079-31A7-C9D7-F6364136F699}"/>
              </a:ext>
            </a:extLst>
          </p:cNvPr>
          <p:cNvSpPr/>
          <p:nvPr/>
        </p:nvSpPr>
        <p:spPr>
          <a:xfrm>
            <a:off x="7802712" y="6335686"/>
            <a:ext cx="399652" cy="36933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52F0DFB-C3F1-CCBD-F45E-425044117FAE}"/>
              </a:ext>
            </a:extLst>
          </p:cNvPr>
          <p:cNvSpPr/>
          <p:nvPr/>
        </p:nvSpPr>
        <p:spPr>
          <a:xfrm>
            <a:off x="8368638" y="6343266"/>
            <a:ext cx="399652" cy="36933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8F3AD8-901A-9E6B-4415-26D858408383}"/>
              </a:ext>
            </a:extLst>
          </p:cNvPr>
          <p:cNvSpPr/>
          <p:nvPr/>
        </p:nvSpPr>
        <p:spPr>
          <a:xfrm>
            <a:off x="9798377" y="6335686"/>
            <a:ext cx="399652" cy="36933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u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F3315F-A917-EFD7-6089-1DE4093ACFB3}"/>
              </a:ext>
            </a:extLst>
          </p:cNvPr>
          <p:cNvSpPr txBox="1"/>
          <p:nvPr/>
        </p:nvSpPr>
        <p:spPr>
          <a:xfrm>
            <a:off x="8914909" y="6008044"/>
            <a:ext cx="7321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507ACB"/>
                </a:solidFill>
              </a:rPr>
              <a:t>…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1DBE0BE-32A5-73DA-BE46-1B9DC86C0261}"/>
              </a:ext>
            </a:extLst>
          </p:cNvPr>
          <p:cNvSpPr txBox="1"/>
          <p:nvPr/>
        </p:nvSpPr>
        <p:spPr>
          <a:xfrm>
            <a:off x="7792594" y="5751466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97D5481-B432-7D20-BD97-8B9BBA6DCD66}"/>
              </a:ext>
            </a:extLst>
          </p:cNvPr>
          <p:cNvSpPr txBox="1"/>
          <p:nvPr/>
        </p:nvSpPr>
        <p:spPr>
          <a:xfrm>
            <a:off x="8354024" y="5743912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E8E1E40-44D6-E105-D0BF-C6A360C3E79A}"/>
              </a:ext>
            </a:extLst>
          </p:cNvPr>
          <p:cNvSpPr txBox="1"/>
          <p:nvPr/>
        </p:nvSpPr>
        <p:spPr>
          <a:xfrm>
            <a:off x="9778964" y="5734340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p:pic>
        <p:nvPicPr>
          <p:cNvPr id="44" name="Picture Placeholder 6" descr="Repeat with solid fill">
            <a:extLst>
              <a:ext uri="{FF2B5EF4-FFF2-40B4-BE49-F238E27FC236}">
                <a16:creationId xmlns:a16="http://schemas.microsoft.com/office/drawing/2014/main" id="{1F8F7FD4-754A-927A-6518-3994FA4670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57" b="157"/>
          <a:stretch>
            <a:fillRect/>
          </a:stretch>
        </p:blipFill>
        <p:spPr>
          <a:xfrm>
            <a:off x="10097253" y="6069500"/>
            <a:ext cx="504121" cy="504122"/>
          </a:xfrm>
          <a:prstGeom prst="rect">
            <a:avLst/>
          </a:prstGeom>
        </p:spPr>
      </p:pic>
      <p:sp>
        <p:nvSpPr>
          <p:cNvPr id="48" name="Slide Number Placeholder 3">
            <a:extLst>
              <a:ext uri="{FF2B5EF4-FFF2-40B4-BE49-F238E27FC236}">
                <a16:creationId xmlns:a16="http://schemas.microsoft.com/office/drawing/2014/main" id="{4C6FAEAB-FB87-F90E-099E-AFBED5690A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220200" y="6356350"/>
            <a:ext cx="2743200" cy="365125"/>
          </a:xfrm>
        </p:spPr>
        <p:txBody>
          <a:bodyPr/>
          <a:lstStyle/>
          <a:p>
            <a:fld id="{FC420797-FCF4-492A-A828-CBC0DD9B3322}" type="slidenum">
              <a:rPr lang="en-US" smtClean="0"/>
              <a:t>25</a:t>
            </a:fld>
            <a:endParaRPr lang="en-US" dirty="0"/>
          </a:p>
        </p:txBody>
      </p:sp>
      <p:sp>
        <p:nvSpPr>
          <p:cNvPr id="73" name="Arrow: Down 72">
            <a:extLst>
              <a:ext uri="{FF2B5EF4-FFF2-40B4-BE49-F238E27FC236}">
                <a16:creationId xmlns:a16="http://schemas.microsoft.com/office/drawing/2014/main" id="{13673ABE-1351-1EB2-835B-3C8BD040681B}"/>
              </a:ext>
            </a:extLst>
          </p:cNvPr>
          <p:cNvSpPr/>
          <p:nvPr/>
        </p:nvSpPr>
        <p:spPr>
          <a:xfrm>
            <a:off x="10019438" y="1828799"/>
            <a:ext cx="267555" cy="814771"/>
          </a:xfrm>
          <a:prstGeom prst="downArrow">
            <a:avLst/>
          </a:prstGeom>
          <a:solidFill>
            <a:srgbClr val="F1C2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6E6E6"/>
              </a:solidFill>
            </a:endParaRPr>
          </a:p>
        </p:txBody>
      </p:sp>
      <p:pic>
        <p:nvPicPr>
          <p:cNvPr id="74" name="Graphic 86" descr="Arrow Slight curve">
            <a:extLst>
              <a:ext uri="{FF2B5EF4-FFF2-40B4-BE49-F238E27FC236}">
                <a16:creationId xmlns:a16="http://schemas.microsoft.com/office/drawing/2014/main" id="{5EF08D16-573E-D32D-EF81-68E39D4493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 flipV="1">
            <a:off x="10187466" y="587969"/>
            <a:ext cx="3427780" cy="2478972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BFAAF6C8-154D-8DB7-5904-61FD074D19F0}"/>
              </a:ext>
            </a:extLst>
          </p:cNvPr>
          <p:cNvSpPr txBox="1"/>
          <p:nvPr/>
        </p:nvSpPr>
        <p:spPr>
          <a:xfrm rot="10803798" flipV="1">
            <a:off x="10719136" y="1543505"/>
            <a:ext cx="1209182" cy="400110"/>
          </a:xfrm>
          <a:prstGeom prst="rect">
            <a:avLst/>
          </a:prstGeom>
          <a:solidFill>
            <a:srgbClr val="F1C2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Feedback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F7D074E-4F03-C586-960D-8A8808940962}"/>
              </a:ext>
            </a:extLst>
          </p:cNvPr>
          <p:cNvGrpSpPr/>
          <p:nvPr/>
        </p:nvGrpSpPr>
        <p:grpSpPr>
          <a:xfrm>
            <a:off x="6386965" y="2851041"/>
            <a:ext cx="1960062" cy="523220"/>
            <a:chOff x="5556307" y="3133151"/>
            <a:chExt cx="1960062" cy="523220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9DCA5CC-0B94-38B6-08FC-8F41D5423F8D}"/>
                </a:ext>
              </a:extLst>
            </p:cNvPr>
            <p:cNvSpPr txBox="1"/>
            <p:nvPr/>
          </p:nvSpPr>
          <p:spPr>
            <a:xfrm>
              <a:off x="5556307" y="3133151"/>
              <a:ext cx="196006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sz="2800" dirty="0">
                  <a:solidFill>
                    <a:schemeClr val="tx1"/>
                  </a:solidFill>
                </a:rPr>
                <a:t>Φ</a:t>
              </a:r>
              <a:r>
                <a:rPr lang="en-US" sz="2800" dirty="0">
                  <a:solidFill>
                    <a:schemeClr val="tx1"/>
                  </a:solidFill>
                </a:rPr>
                <a:t>(               )</a:t>
              </a:r>
              <a:endParaRPr lang="en-US" sz="28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AB1EB70-FC1C-57B8-7A17-EE5A299C1F6F}"/>
                </a:ext>
              </a:extLst>
            </p:cNvPr>
            <p:cNvSpPr/>
            <p:nvPr/>
          </p:nvSpPr>
          <p:spPr>
            <a:xfrm>
              <a:off x="6060765" y="3216777"/>
              <a:ext cx="1124712" cy="369332"/>
            </a:xfrm>
            <a:prstGeom prst="rect">
              <a:avLst/>
            </a:prstGeom>
            <a:solidFill>
              <a:srgbClr val="4472C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Humira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79" name="Picture 7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B362E4C-E4DC-E7A4-A7C8-39907AD31F7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360938" y="1790441"/>
            <a:ext cx="1003301" cy="802970"/>
          </a:xfrm>
          <a:prstGeom prst="rect">
            <a:avLst/>
          </a:prstGeom>
        </p:spPr>
      </p:pic>
      <p:sp>
        <p:nvSpPr>
          <p:cNvPr id="80" name="Arrow: Bent-Up 79">
            <a:extLst>
              <a:ext uri="{FF2B5EF4-FFF2-40B4-BE49-F238E27FC236}">
                <a16:creationId xmlns:a16="http://schemas.microsoft.com/office/drawing/2014/main" id="{EF2A516F-C715-96B8-9BEA-7612708494A9}"/>
              </a:ext>
            </a:extLst>
          </p:cNvPr>
          <p:cNvSpPr/>
          <p:nvPr/>
        </p:nvSpPr>
        <p:spPr>
          <a:xfrm>
            <a:off x="8255906" y="2693593"/>
            <a:ext cx="513134" cy="488722"/>
          </a:xfrm>
          <a:prstGeom prst="bent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Arrow: Up 80">
            <a:extLst>
              <a:ext uri="{FF2B5EF4-FFF2-40B4-BE49-F238E27FC236}">
                <a16:creationId xmlns:a16="http://schemas.microsoft.com/office/drawing/2014/main" id="{D641F341-DB58-C50B-351D-BB804023DA05}"/>
              </a:ext>
            </a:extLst>
          </p:cNvPr>
          <p:cNvSpPr/>
          <p:nvPr/>
        </p:nvSpPr>
        <p:spPr>
          <a:xfrm>
            <a:off x="8916346" y="2693223"/>
            <a:ext cx="248201" cy="785401"/>
          </a:xfrm>
          <a:prstGeom prst="up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0DDBDDC-D982-FE57-5A32-879973A9DD84}"/>
              </a:ext>
            </a:extLst>
          </p:cNvPr>
          <p:cNvSpPr/>
          <p:nvPr/>
        </p:nvSpPr>
        <p:spPr>
          <a:xfrm>
            <a:off x="8370273" y="3608654"/>
            <a:ext cx="39965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1FDBBBB-67AD-3AC7-7429-DCD162C67377}"/>
              </a:ext>
            </a:extLst>
          </p:cNvPr>
          <p:cNvSpPr/>
          <p:nvPr/>
        </p:nvSpPr>
        <p:spPr>
          <a:xfrm>
            <a:off x="9800012" y="3608654"/>
            <a:ext cx="39965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1512323-F3D8-95F0-2956-6C62CB830484}"/>
              </a:ext>
            </a:extLst>
          </p:cNvPr>
          <p:cNvSpPr txBox="1"/>
          <p:nvPr/>
        </p:nvSpPr>
        <p:spPr>
          <a:xfrm>
            <a:off x="8901797" y="3310646"/>
            <a:ext cx="732183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70AD47"/>
                </a:solidFill>
              </a:rPr>
              <a:t>…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A76EA28-A90E-8723-672C-BDB817026C21}"/>
              </a:ext>
            </a:extLst>
          </p:cNvPr>
          <p:cNvSpPr/>
          <p:nvPr/>
        </p:nvSpPr>
        <p:spPr>
          <a:xfrm>
            <a:off x="7804347" y="3608654"/>
            <a:ext cx="39965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EDDF4D9B-5C30-4C22-E9E8-94E6B1EFEFAC}"/>
                  </a:ext>
                </a:extLst>
              </p:cNvPr>
              <p:cNvSpPr txBox="1"/>
              <p:nvPr/>
            </p:nvSpPr>
            <p:spPr>
              <a:xfrm>
                <a:off x="9046836" y="1499147"/>
                <a:ext cx="45912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EDDF4D9B-5C30-4C22-E9E8-94E6B1EFE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836" y="1499147"/>
                <a:ext cx="459121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Arrow: Down 86">
            <a:extLst>
              <a:ext uri="{FF2B5EF4-FFF2-40B4-BE49-F238E27FC236}">
                <a16:creationId xmlns:a16="http://schemas.microsoft.com/office/drawing/2014/main" id="{5B57F1E7-EA4F-3E8B-37B5-D7E767406C6F}"/>
              </a:ext>
            </a:extLst>
          </p:cNvPr>
          <p:cNvSpPr/>
          <p:nvPr/>
        </p:nvSpPr>
        <p:spPr>
          <a:xfrm rot="10800000">
            <a:off x="8558660" y="4104415"/>
            <a:ext cx="947297" cy="299120"/>
          </a:xfrm>
          <a:prstGeom prst="downArrow">
            <a:avLst>
              <a:gd name="adj1" fmla="val 50000"/>
              <a:gd name="adj2" fmla="val 62079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Picture Placeholder 6" descr="Repeat with solid fill">
            <a:extLst>
              <a:ext uri="{FF2B5EF4-FFF2-40B4-BE49-F238E27FC236}">
                <a16:creationId xmlns:a16="http://schemas.microsoft.com/office/drawing/2014/main" id="{D1AB99EF-96C1-A5AC-231E-BF2ABFC1D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57" b="157"/>
          <a:stretch>
            <a:fillRect/>
          </a:stretch>
        </p:blipFill>
        <p:spPr>
          <a:xfrm>
            <a:off x="9276396" y="1416285"/>
            <a:ext cx="504121" cy="504122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261C376F-8405-65F5-0850-CE5C0EE13707}"/>
              </a:ext>
            </a:extLst>
          </p:cNvPr>
          <p:cNvSpPr/>
          <p:nvPr/>
        </p:nvSpPr>
        <p:spPr>
          <a:xfrm>
            <a:off x="5808211" y="5471547"/>
            <a:ext cx="399652" cy="369332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F583A55-5BAD-4E56-A9DF-DB0D9FC948FA}"/>
              </a:ext>
            </a:extLst>
          </p:cNvPr>
          <p:cNvSpPr/>
          <p:nvPr/>
        </p:nvSpPr>
        <p:spPr>
          <a:xfrm>
            <a:off x="7237950" y="5471547"/>
            <a:ext cx="399652" cy="369332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D73D574-212E-69CB-AD18-6CCAF15AAEEB}"/>
              </a:ext>
            </a:extLst>
          </p:cNvPr>
          <p:cNvSpPr txBox="1"/>
          <p:nvPr/>
        </p:nvSpPr>
        <p:spPr>
          <a:xfrm>
            <a:off x="6339735" y="5173539"/>
            <a:ext cx="7321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2AD527A-39C0-3F3F-A765-D4E346004B0E}"/>
              </a:ext>
            </a:extLst>
          </p:cNvPr>
          <p:cNvSpPr/>
          <p:nvPr/>
        </p:nvSpPr>
        <p:spPr>
          <a:xfrm>
            <a:off x="5242285" y="5471547"/>
            <a:ext cx="399652" cy="369332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4" name="Picture Placeholder 6" descr="Repeat with solid fill">
            <a:extLst>
              <a:ext uri="{FF2B5EF4-FFF2-40B4-BE49-F238E27FC236}">
                <a16:creationId xmlns:a16="http://schemas.microsoft.com/office/drawing/2014/main" id="{6BD51F42-951C-B599-B92D-7774EDB376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57" b="157"/>
          <a:stretch>
            <a:fillRect/>
          </a:stretch>
        </p:blipFill>
        <p:spPr>
          <a:xfrm>
            <a:off x="4924913" y="5152091"/>
            <a:ext cx="504121" cy="504122"/>
          </a:xfrm>
          <a:prstGeom prst="rect">
            <a:avLst/>
          </a:prstGeom>
        </p:spPr>
      </p:pic>
      <p:pic>
        <p:nvPicPr>
          <p:cNvPr id="95" name="Picture Placeholder 6" descr="Repeat with solid fill">
            <a:extLst>
              <a:ext uri="{FF2B5EF4-FFF2-40B4-BE49-F238E27FC236}">
                <a16:creationId xmlns:a16="http://schemas.microsoft.com/office/drawing/2014/main" id="{71F8F4D9-3788-2A0F-A1A3-2585DC09D2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57" b="157"/>
          <a:stretch>
            <a:fillRect/>
          </a:stretch>
        </p:blipFill>
        <p:spPr>
          <a:xfrm>
            <a:off x="5573272" y="5142583"/>
            <a:ext cx="504121" cy="504122"/>
          </a:xfrm>
          <a:prstGeom prst="rect">
            <a:avLst/>
          </a:prstGeom>
        </p:spPr>
      </p:pic>
      <p:pic>
        <p:nvPicPr>
          <p:cNvPr id="96" name="Picture Placeholder 6" descr="Repeat with solid fill">
            <a:extLst>
              <a:ext uri="{FF2B5EF4-FFF2-40B4-BE49-F238E27FC236}">
                <a16:creationId xmlns:a16="http://schemas.microsoft.com/office/drawing/2014/main" id="{000536BD-B73D-3676-9E35-FAB89AE60C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57" b="157"/>
          <a:stretch>
            <a:fillRect/>
          </a:stretch>
        </p:blipFill>
        <p:spPr>
          <a:xfrm>
            <a:off x="6965514" y="5142826"/>
            <a:ext cx="504121" cy="504122"/>
          </a:xfrm>
          <a:prstGeom prst="rect">
            <a:avLst/>
          </a:prstGeom>
        </p:spPr>
      </p:pic>
      <p:sp>
        <p:nvSpPr>
          <p:cNvPr id="97" name="Arrow: Down 96">
            <a:extLst>
              <a:ext uri="{FF2B5EF4-FFF2-40B4-BE49-F238E27FC236}">
                <a16:creationId xmlns:a16="http://schemas.microsoft.com/office/drawing/2014/main" id="{45C3ADCA-615C-61F4-487F-5D8C59F509DF}"/>
              </a:ext>
            </a:extLst>
          </p:cNvPr>
          <p:cNvSpPr/>
          <p:nvPr/>
        </p:nvSpPr>
        <p:spPr>
          <a:xfrm>
            <a:off x="10642057" y="5173880"/>
            <a:ext cx="252919" cy="1031131"/>
          </a:xfrm>
          <a:prstGeom prst="downArrow">
            <a:avLst/>
          </a:prstGeom>
          <a:solidFill>
            <a:srgbClr val="F1C2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6E6E6"/>
              </a:solidFill>
            </a:endParaRPr>
          </a:p>
        </p:txBody>
      </p:sp>
      <p:pic>
        <p:nvPicPr>
          <p:cNvPr id="98" name="Picture Placeholder 6" descr="Repeat with solid fill">
            <a:extLst>
              <a:ext uri="{FF2B5EF4-FFF2-40B4-BE49-F238E27FC236}">
                <a16:creationId xmlns:a16="http://schemas.microsoft.com/office/drawing/2014/main" id="{79887837-281B-6E31-82A8-F7AA925E96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57" b="157"/>
          <a:stretch>
            <a:fillRect/>
          </a:stretch>
        </p:blipFill>
        <p:spPr>
          <a:xfrm>
            <a:off x="8622685" y="6034790"/>
            <a:ext cx="504121" cy="504122"/>
          </a:xfrm>
          <a:prstGeom prst="rect">
            <a:avLst/>
          </a:prstGeom>
        </p:spPr>
      </p:pic>
      <p:pic>
        <p:nvPicPr>
          <p:cNvPr id="99" name="Picture Placeholder 6" descr="Repeat with solid fill">
            <a:extLst>
              <a:ext uri="{FF2B5EF4-FFF2-40B4-BE49-F238E27FC236}">
                <a16:creationId xmlns:a16="http://schemas.microsoft.com/office/drawing/2014/main" id="{0EE053EC-BCA0-DB47-4EB3-CE54B27A06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57" b="157"/>
          <a:stretch>
            <a:fillRect/>
          </a:stretch>
        </p:blipFill>
        <p:spPr>
          <a:xfrm>
            <a:off x="8024033" y="6032116"/>
            <a:ext cx="504121" cy="50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286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B5B4-C7BD-03B3-CE81-C86BADAB3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Study Setup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9C41D4-ABD7-90F9-9BF7-DBFAAC827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0200" y="1616031"/>
            <a:ext cx="2451100" cy="21304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Run simulations over variety of domains</a:t>
            </a:r>
          </a:p>
          <a:p>
            <a:r>
              <a:rPr lang="en-US" dirty="0"/>
              <a:t>Ground truth = feedback</a:t>
            </a:r>
          </a:p>
          <a:p>
            <a:r>
              <a:rPr lang="en-US" dirty="0"/>
              <a:t>LLM = </a:t>
            </a:r>
            <a:r>
              <a:rPr lang="en-US" dirty="0" err="1"/>
              <a:t>Longformer</a:t>
            </a:r>
            <a:endParaRPr lang="en-US" dirty="0"/>
          </a:p>
        </p:txBody>
      </p:sp>
      <p:pic>
        <p:nvPicPr>
          <p:cNvPr id="5" name="Picture 4" descr="&quot;&quot;">
            <a:extLst>
              <a:ext uri="{FF2B5EF4-FFF2-40B4-BE49-F238E27FC236}">
                <a16:creationId xmlns:a16="http://schemas.microsoft.com/office/drawing/2014/main" id="{3092886C-70F9-9E45-5DF4-86CA50D81B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606" y="639639"/>
            <a:ext cx="567926" cy="56792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4F237-833D-A122-E562-E3EB7426159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C420797-FCF4-492A-A828-CBC0DD9B3322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685C08C-FE32-5BAD-BA5E-29C4204771EA}"/>
              </a:ext>
            </a:extLst>
          </p:cNvPr>
          <p:cNvSpPr txBox="1">
            <a:spLocks/>
          </p:cNvSpPr>
          <p:nvPr/>
        </p:nvSpPr>
        <p:spPr>
          <a:xfrm>
            <a:off x="7137400" y="5118101"/>
            <a:ext cx="3802062" cy="1284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0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800" b="0" i="0" u="none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4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QUESTION:</a:t>
            </a:r>
          </a:p>
          <a:p>
            <a:r>
              <a:rPr lang="en-US" dirty="0"/>
              <a:t>Does attribute encoding help?</a:t>
            </a:r>
            <a:endParaRPr lang="en-US" sz="2000" dirty="0"/>
          </a:p>
          <a:p>
            <a:r>
              <a:rPr lang="en-US" sz="2000" dirty="0"/>
              <a:t>Does prefix-tuning help?</a:t>
            </a:r>
          </a:p>
        </p:txBody>
      </p:sp>
      <p:graphicFrame>
        <p:nvGraphicFramePr>
          <p:cNvPr id="8" name="Table 38">
            <a:extLst>
              <a:ext uri="{FF2B5EF4-FFF2-40B4-BE49-F238E27FC236}">
                <a16:creationId xmlns:a16="http://schemas.microsoft.com/office/drawing/2014/main" id="{34E1FC41-1ADC-33AE-2790-F87D8DF9AA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190102"/>
              </p:ext>
            </p:extLst>
          </p:nvPr>
        </p:nvGraphicFramePr>
        <p:xfrm>
          <a:off x="2403252" y="1611034"/>
          <a:ext cx="667724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5625">
                  <a:extLst>
                    <a:ext uri="{9D8B030D-6E8A-4147-A177-3AD203B41FA5}">
                      <a16:colId xmlns:a16="http://schemas.microsoft.com/office/drawing/2014/main" val="3939997571"/>
                    </a:ext>
                  </a:extLst>
                </a:gridCol>
                <a:gridCol w="1007386">
                  <a:extLst>
                    <a:ext uri="{9D8B030D-6E8A-4147-A177-3AD203B41FA5}">
                      <a16:colId xmlns:a16="http://schemas.microsoft.com/office/drawing/2014/main" val="1028579119"/>
                    </a:ext>
                  </a:extLst>
                </a:gridCol>
                <a:gridCol w="3605249">
                  <a:extLst>
                    <a:ext uri="{9D8B030D-6E8A-4147-A177-3AD203B41FA5}">
                      <a16:colId xmlns:a16="http://schemas.microsoft.com/office/drawing/2014/main" val="3665292365"/>
                    </a:ext>
                  </a:extLst>
                </a:gridCol>
                <a:gridCol w="938988">
                  <a:extLst>
                    <a:ext uri="{9D8B030D-6E8A-4147-A177-3AD203B41FA5}">
                      <a16:colId xmlns:a16="http://schemas.microsoft.com/office/drawing/2014/main" val="8502058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#entities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643775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Drugs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Local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Drug reviews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13,725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39329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External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Wikipedia summaries of drugs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46,976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65456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r>
                        <a:rPr lang="en-US" sz="1400" dirty="0"/>
                        <a:t>WDC</a:t>
                      </a:r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Local</a:t>
                      </a:r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Products</a:t>
                      </a:r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57,109</a:t>
                      </a:r>
                    </a:p>
                  </a:txBody>
                  <a:tcP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590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External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Products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55,247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850422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r>
                        <a:rPr lang="en-US" sz="1400" dirty="0" err="1"/>
                        <a:t>ChEBI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Molecular information specific to drugs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5,483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862483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External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Molecules and their effects on living organisms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189,467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145133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r>
                        <a:rPr lang="en-US" sz="1400" dirty="0"/>
                        <a:t>CORD-19</a:t>
                      </a:r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Local</a:t>
                      </a:r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Abstract</a:t>
                      </a:r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250,575</a:t>
                      </a:r>
                    </a:p>
                  </a:txBody>
                  <a:tcP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6871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External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Title, authors, </a:t>
                      </a:r>
                      <a:r>
                        <a:rPr lang="en-US" sz="1400" dirty="0" err="1"/>
                        <a:t>etc</a:t>
                      </a:r>
                      <a:r>
                        <a:rPr lang="en-US" sz="1400" dirty="0"/>
                        <a:t>,.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340,826</a:t>
                      </a:r>
                    </a:p>
                  </a:txBody>
                  <a:tcP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735921"/>
                  </a:ext>
                </a:extLst>
              </a:tr>
            </a:tbl>
          </a:graphicData>
        </a:graphic>
      </p:graphicFrame>
      <p:sp>
        <p:nvSpPr>
          <p:cNvPr id="10" name="Arrow: Right 9">
            <a:extLst>
              <a:ext uri="{FF2B5EF4-FFF2-40B4-BE49-F238E27FC236}">
                <a16:creationId xmlns:a16="http://schemas.microsoft.com/office/drawing/2014/main" id="{04CE68EC-5CC6-F1B9-1BBB-F4C4A163A634}"/>
              </a:ext>
            </a:extLst>
          </p:cNvPr>
          <p:cNvSpPr/>
          <p:nvPr/>
        </p:nvSpPr>
        <p:spPr>
          <a:xfrm>
            <a:off x="1920652" y="3524971"/>
            <a:ext cx="533400" cy="7016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6CF017E-CAEC-0325-E8BE-CDFFF2ABAA34}"/>
              </a:ext>
            </a:extLst>
          </p:cNvPr>
          <p:cNvSpPr/>
          <p:nvPr/>
        </p:nvSpPr>
        <p:spPr>
          <a:xfrm>
            <a:off x="1907952" y="2316604"/>
            <a:ext cx="533400" cy="7016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05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B5B4-C7BD-03B3-CE81-C86BADAB3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Enhancements: CORD-19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03D497-CD5B-40E9-E776-C729CEEE4177}"/>
              </a:ext>
            </a:extLst>
          </p:cNvPr>
          <p:cNvSpPr txBox="1"/>
          <p:nvPr/>
        </p:nvSpPr>
        <p:spPr>
          <a:xfrm rot="16200000">
            <a:off x="987961" y="3228945"/>
            <a:ext cx="2835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MRR (last 500);    80% CI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F315D9-67AA-12FE-1617-2654E424F611}"/>
              </a:ext>
            </a:extLst>
          </p:cNvPr>
          <p:cNvSpPr txBox="1"/>
          <p:nvPr/>
        </p:nvSpPr>
        <p:spPr>
          <a:xfrm>
            <a:off x="5029200" y="6020502"/>
            <a:ext cx="2349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Amount of Feedback</a:t>
            </a:r>
          </a:p>
        </p:txBody>
      </p:sp>
      <p:pic>
        <p:nvPicPr>
          <p:cNvPr id="7" name="Picture 6" descr="&quot;&quot;">
            <a:extLst>
              <a:ext uri="{FF2B5EF4-FFF2-40B4-BE49-F238E27FC236}">
                <a16:creationId xmlns:a16="http://schemas.microsoft.com/office/drawing/2014/main" id="{27E7F576-D902-45BB-D36A-5894E4B208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606" y="639639"/>
            <a:ext cx="567926" cy="56792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B9ED7-71EB-1331-4E74-5F9F381847B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C420797-FCF4-492A-A828-CBC0DD9B3322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BA74C4-BFA4-220C-A863-7E4AB1B7FA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2" b="4996"/>
          <a:stretch/>
        </p:blipFill>
        <p:spPr>
          <a:xfrm>
            <a:off x="2621753" y="1606635"/>
            <a:ext cx="7164688" cy="441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238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A46BA7-23B8-423D-DA90-83A3A39E61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9" b="4955"/>
          <a:stretch/>
        </p:blipFill>
        <p:spPr>
          <a:xfrm>
            <a:off x="2621752" y="1630958"/>
            <a:ext cx="7164687" cy="44682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A9B5B4-C7BD-03B3-CE81-C86BADAB3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Enhancements: WDC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03D497-CD5B-40E9-E776-C729CEEE4177}"/>
              </a:ext>
            </a:extLst>
          </p:cNvPr>
          <p:cNvSpPr txBox="1"/>
          <p:nvPr/>
        </p:nvSpPr>
        <p:spPr>
          <a:xfrm rot="16200000">
            <a:off x="987961" y="3228945"/>
            <a:ext cx="2835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MRR (last 500);    80% CI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F315D9-67AA-12FE-1617-2654E424F611}"/>
              </a:ext>
            </a:extLst>
          </p:cNvPr>
          <p:cNvSpPr txBox="1"/>
          <p:nvPr/>
        </p:nvSpPr>
        <p:spPr>
          <a:xfrm>
            <a:off x="5029200" y="6020502"/>
            <a:ext cx="2349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Amount of Feedback</a:t>
            </a:r>
          </a:p>
        </p:txBody>
      </p:sp>
      <p:pic>
        <p:nvPicPr>
          <p:cNvPr id="7" name="Picture 6" descr="&quot;&quot;">
            <a:extLst>
              <a:ext uri="{FF2B5EF4-FFF2-40B4-BE49-F238E27FC236}">
                <a16:creationId xmlns:a16="http://schemas.microsoft.com/office/drawing/2014/main" id="{27E7F576-D902-45BB-D36A-5894E4B208D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606" y="639639"/>
            <a:ext cx="567926" cy="56792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B9ED7-71EB-1331-4E74-5F9F381847B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C420797-FCF4-492A-A828-CBC0DD9B332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18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B5B4-C7BD-03B3-CE81-C86BADAB3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B9ED7-71EB-1331-4E74-5F9F381847B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C420797-FCF4-492A-A828-CBC0DD9B3322}" type="slidenum">
              <a:rPr lang="en-US" smtClean="0"/>
              <a:t>29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BE127C-70FD-78C5-CD85-8B33CC108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1279" y="1706116"/>
            <a:ext cx="9879563" cy="4493258"/>
          </a:xfrm>
        </p:spPr>
        <p:txBody>
          <a:bodyPr>
            <a:normAutofit/>
          </a:bodyPr>
          <a:lstStyle/>
          <a:p>
            <a:r>
              <a:rPr lang="en-US" sz="2400" dirty="0"/>
              <a:t>Better fuse domain-specific knowledge with pre-LLM input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Generate structured queries (SQL, graph-based)</a:t>
            </a:r>
          </a:p>
          <a:p>
            <a:pPr lvl="1"/>
            <a:r>
              <a:rPr lang="en-US" sz="2200" dirty="0"/>
              <a:t>Weakly supervised semantic parsing + Short-run challenge = </a:t>
            </a:r>
            <a:r>
              <a:rPr lang="en-US" sz="2200" b="1" dirty="0">
                <a:solidFill>
                  <a:srgbClr val="C00000"/>
                </a:solidFill>
              </a:rPr>
              <a:t>very hard!!</a:t>
            </a:r>
          </a:p>
          <a:p>
            <a:pPr lvl="1"/>
            <a:r>
              <a:rPr lang="en-US" sz="2200" dirty="0"/>
              <a:t>LLMs have strong performance for few-shot learning</a:t>
            </a:r>
          </a:p>
          <a:p>
            <a:pPr lvl="2"/>
            <a:r>
              <a:rPr lang="en-US" sz="2000" dirty="0"/>
              <a:t>Strong prior for complex queries</a:t>
            </a:r>
          </a:p>
        </p:txBody>
      </p:sp>
      <p:pic>
        <p:nvPicPr>
          <p:cNvPr id="5" name="Picture 4" descr="&quot;&quot;">
            <a:extLst>
              <a:ext uri="{FF2B5EF4-FFF2-40B4-BE49-F238E27FC236}">
                <a16:creationId xmlns:a16="http://schemas.microsoft.com/office/drawing/2014/main" id="{C77A0D35-A1ED-54F8-1D1C-C9ECC188F85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336" y="596126"/>
            <a:ext cx="633257" cy="6332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7907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Identify a Candidate Drug</a:t>
            </a:r>
            <a:endParaRPr lang="en-US" b="0" dirty="0"/>
          </a:p>
        </p:txBody>
      </p:sp>
      <p:pic>
        <p:nvPicPr>
          <p:cNvPr id="55" name="Picture 54" descr="&quot;&quot;">
            <a:extLst>
              <a:ext uri="{FF2B5EF4-FFF2-40B4-BE49-F238E27FC236}">
                <a16:creationId xmlns:a16="http://schemas.microsoft.com/office/drawing/2014/main" id="{69536C31-20F9-B9A3-6A1C-24719764EE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336" y="596126"/>
            <a:ext cx="633257" cy="633257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BCF1F5CB-85F1-624B-7DFE-27040DCC5DD3}"/>
              </a:ext>
            </a:extLst>
          </p:cNvPr>
          <p:cNvSpPr txBox="1">
            <a:spLocks/>
          </p:cNvSpPr>
          <p:nvPr/>
        </p:nvSpPr>
        <p:spPr>
          <a:xfrm>
            <a:off x="6972061" y="117356"/>
            <a:ext cx="5254929" cy="400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0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800" b="0" i="0" u="none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4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ourier New" panose="02070309020205020404" pitchFamily="49" charset="0"/>
              <a:buNone/>
            </a:pPr>
            <a:r>
              <a:rPr lang="en-US" dirty="0"/>
              <a:t>[Rare Daily Staff 2023] &amp; [Ashburn &amp; Thor 2004]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A8CE9C-1B5E-228F-9E1C-C7F0079CB6B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C420797-FCF4-492A-A828-CBC0DD9B3322}" type="slidenum">
              <a:rPr lang="en-US" smtClean="0"/>
              <a:t>3</a:t>
            </a:fld>
            <a:endParaRPr lang="en-US" dirty="0"/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E560AD47-BA48-233A-364E-1140133DBBE4}"/>
              </a:ext>
            </a:extLst>
          </p:cNvPr>
          <p:cNvSpPr txBox="1">
            <a:spLocks/>
          </p:cNvSpPr>
          <p:nvPr/>
        </p:nvSpPr>
        <p:spPr>
          <a:xfrm>
            <a:off x="6662575" y="2429947"/>
            <a:ext cx="3959755" cy="687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0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800" b="0" i="0" u="none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4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Humira</a:t>
            </a:r>
            <a:r>
              <a:rPr lang="en-US" dirty="0"/>
              <a:t> is used to treat conditions involving </a:t>
            </a:r>
            <a:r>
              <a:rPr lang="en-US" u="sng" dirty="0"/>
              <a:t>severe inflammation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F4AC64-118A-BC2A-9D1C-169E6CD6CEFF}"/>
              </a:ext>
            </a:extLst>
          </p:cNvPr>
          <p:cNvSpPr txBox="1"/>
          <p:nvPr/>
        </p:nvSpPr>
        <p:spPr>
          <a:xfrm>
            <a:off x="1388844" y="1564537"/>
            <a:ext cx="38758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/>
              <a:t>Find a candidate drug</a:t>
            </a:r>
            <a:endParaRPr lang="en-US" sz="2000" i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512A993-A695-92CF-ADD8-8D45EB3CB031}"/>
              </a:ext>
            </a:extLst>
          </p:cNvPr>
          <p:cNvSpPr txBox="1"/>
          <p:nvPr/>
        </p:nvSpPr>
        <p:spPr>
          <a:xfrm>
            <a:off x="6662575" y="1932840"/>
            <a:ext cx="49540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Castleman’s causes severe inflammation…</a:t>
            </a:r>
          </a:p>
        </p:txBody>
      </p:sp>
      <p:sp>
        <p:nvSpPr>
          <p:cNvPr id="44" name="Content Placeholder 6">
            <a:extLst>
              <a:ext uri="{FF2B5EF4-FFF2-40B4-BE49-F238E27FC236}">
                <a16:creationId xmlns:a16="http://schemas.microsoft.com/office/drawing/2014/main" id="{272F2BBD-1E95-030B-F2BA-D847C412ED8C}"/>
              </a:ext>
            </a:extLst>
          </p:cNvPr>
          <p:cNvSpPr txBox="1">
            <a:spLocks/>
          </p:cNvSpPr>
          <p:nvPr/>
        </p:nvSpPr>
        <p:spPr>
          <a:xfrm>
            <a:off x="6662574" y="3190015"/>
            <a:ext cx="3959755" cy="687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0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800" b="0" i="0" u="none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4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Candidate drug: </a:t>
            </a:r>
            <a:r>
              <a:rPr lang="en-US" dirty="0"/>
              <a:t>Humira</a:t>
            </a:r>
            <a:endParaRPr lang="en-US" u="sng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7273F397-138E-F835-0DB0-7BCA7310BA5D}"/>
              </a:ext>
            </a:extLst>
          </p:cNvPr>
          <p:cNvSpPr txBox="1">
            <a:spLocks/>
          </p:cNvSpPr>
          <p:nvPr/>
        </p:nvSpPr>
        <p:spPr>
          <a:xfrm>
            <a:off x="2979736" y="4360581"/>
            <a:ext cx="6886640" cy="1346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0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800" b="0" i="0" u="none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4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ourier New" panose="02070309020205020404" pitchFamily="49" charset="0"/>
              <a:buNone/>
            </a:pPr>
            <a:r>
              <a:rPr lang="en-US" b="1" dirty="0"/>
              <a:t>Next step</a:t>
            </a:r>
            <a:r>
              <a:rPr lang="en-US" dirty="0"/>
              <a:t>: gather more information about </a:t>
            </a:r>
            <a:r>
              <a:rPr lang="en-US" dirty="0" err="1"/>
              <a:t>Humuria</a:t>
            </a:r>
            <a:r>
              <a:rPr lang="en-US" dirty="0"/>
              <a:t>:</a:t>
            </a:r>
          </a:p>
          <a:p>
            <a:r>
              <a:rPr lang="en-US" dirty="0"/>
              <a:t>Will it help or hurt?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D4FF97-80CA-9576-3A8A-37946E3FE9FB}"/>
              </a:ext>
            </a:extLst>
          </p:cNvPr>
          <p:cNvSpPr txBox="1"/>
          <p:nvPr/>
        </p:nvSpPr>
        <p:spPr>
          <a:xfrm>
            <a:off x="1322179" y="2006454"/>
            <a:ext cx="2498700" cy="354925"/>
          </a:xfrm>
          <a:prstGeom prst="round2Same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  <a:latin typeface="+mj-lt"/>
              </a:rPr>
              <a:t>FDA-Approved Drugs</a:t>
            </a:r>
          </a:p>
        </p:txBody>
      </p:sp>
      <p:graphicFrame>
        <p:nvGraphicFramePr>
          <p:cNvPr id="24" name="Table 19">
            <a:extLst>
              <a:ext uri="{FF2B5EF4-FFF2-40B4-BE49-F238E27FC236}">
                <a16:creationId xmlns:a16="http://schemas.microsoft.com/office/drawing/2014/main" id="{E2FFB909-EA48-0968-108C-8E6331691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252256"/>
              </p:ext>
            </p:extLst>
          </p:nvPr>
        </p:nvGraphicFramePr>
        <p:xfrm>
          <a:off x="1315640" y="2375631"/>
          <a:ext cx="3698828" cy="13411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09628">
                  <a:extLst>
                    <a:ext uri="{9D8B030D-6E8A-4147-A177-3AD203B41FA5}">
                      <a16:colId xmlns:a16="http://schemas.microsoft.com/office/drawing/2014/main" val="1184207905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584407514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173013609"/>
                    </a:ext>
                  </a:extLst>
                </a:gridCol>
              </a:tblGrid>
              <a:tr h="266783">
                <a:tc>
                  <a:txBody>
                    <a:bodyPr/>
                    <a:lstStyle/>
                    <a:p>
                      <a:r>
                        <a:rPr lang="en-US" sz="1400" dirty="0" err="1"/>
                        <a:t>brand_name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884692"/>
                  </a:ext>
                </a:extLst>
              </a:tr>
              <a:tr h="372766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Humira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TNF inhibitor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rheumatoid arthritis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169488"/>
                  </a:ext>
                </a:extLst>
              </a:tr>
              <a:tr h="372766">
                <a:tc>
                  <a:txBody>
                    <a:bodyPr/>
                    <a:lstStyle/>
                    <a:p>
                      <a:r>
                        <a:rPr lang="en-US" sz="1400" dirty="0"/>
                        <a:t>Enbrel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TNF inhibitor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plaque psoriasis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448793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B15A4B5C-011C-518A-7728-7B1B79B750AB}"/>
              </a:ext>
            </a:extLst>
          </p:cNvPr>
          <p:cNvSpPr/>
          <p:nvPr/>
        </p:nvSpPr>
        <p:spPr>
          <a:xfrm>
            <a:off x="1322179" y="3187665"/>
            <a:ext cx="3698828" cy="52908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1000">
                <a:schemeClr val="bg1"/>
              </a:gs>
              <a:gs pos="89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4AF50E-80EF-CED5-0466-951391973295}"/>
              </a:ext>
            </a:extLst>
          </p:cNvPr>
          <p:cNvSpPr txBox="1"/>
          <p:nvPr/>
        </p:nvSpPr>
        <p:spPr>
          <a:xfrm>
            <a:off x="1299386" y="3452208"/>
            <a:ext cx="209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472C4"/>
                </a:solidFill>
              </a:rPr>
              <a:t>Local Data Source</a:t>
            </a:r>
          </a:p>
        </p:txBody>
      </p:sp>
      <p:pic>
        <p:nvPicPr>
          <p:cNvPr id="27" name="Graphic 26" descr="Female Profile with solid fill">
            <a:extLst>
              <a:ext uri="{FF2B5EF4-FFF2-40B4-BE49-F238E27FC236}">
                <a16:creationId xmlns:a16="http://schemas.microsoft.com/office/drawing/2014/main" id="{9C23B5FB-F78D-1B1E-6AD1-500F179BB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152759" y="2312878"/>
            <a:ext cx="1749573" cy="174957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D51B62B-6728-6425-C2C6-F2796BAB6BA5}"/>
              </a:ext>
            </a:extLst>
          </p:cNvPr>
          <p:cNvSpPr txBox="1"/>
          <p:nvPr/>
        </p:nvSpPr>
        <p:spPr>
          <a:xfrm>
            <a:off x="4447097" y="3316377"/>
            <a:ext cx="1160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Biomedical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Researcher</a:t>
            </a:r>
          </a:p>
        </p:txBody>
      </p:sp>
    </p:spTree>
    <p:extLst>
      <p:ext uri="{BB962C8B-B14F-4D97-AF65-F5344CB8AC3E}">
        <p14:creationId xmlns:p14="http://schemas.microsoft.com/office/powerpoint/2010/main" val="347985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44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5BD0-C75B-DD55-19B9-D03C69CF5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AEB84-18D1-3A69-1C2C-CE84CF0374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Motivation/Setup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E51A33-E46E-D91B-FD51-1E5CFA79B1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Mediators require a lot of resources to build/maintain by hand</a:t>
            </a:r>
          </a:p>
          <a:p>
            <a:r>
              <a:rPr lang="en-US" dirty="0"/>
              <a:t>Learn the mediator online using user feedback!</a:t>
            </a:r>
          </a:p>
          <a:p>
            <a:r>
              <a:rPr lang="en-US" dirty="0"/>
              <a:t>Pre-trained LLM (V. 1) prior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5042F9-C3B2-BD9D-1CBC-89FC2136B5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Enhancements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F891E-B9EC-D13D-06F8-A94B2923C7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Enhancements:</a:t>
            </a:r>
          </a:p>
          <a:p>
            <a:pPr lvl="1"/>
            <a:r>
              <a:rPr lang="en-US" sz="1800" dirty="0"/>
              <a:t>Prefix-tuning</a:t>
            </a:r>
          </a:p>
          <a:p>
            <a:pPr lvl="1"/>
            <a:r>
              <a:rPr lang="en-US" sz="1800" dirty="0"/>
              <a:t>Attribute encoding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261BD3D-4EA8-8942-73D6-F66DA3B649A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Experiments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68968B7-1D20-861F-AF95-E6AEE9D018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Prefix-tuning beats or meets V. 1 performance</a:t>
            </a:r>
          </a:p>
          <a:p>
            <a:r>
              <a:rPr lang="en-US" dirty="0"/>
              <a:t>Attribute encoding may degrade performance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0C99939-9ACC-4109-8370-38AA3C1E7F5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FC420797-FCF4-492A-A828-CBC0DD9B3322}" type="slidenum">
              <a:rPr lang="en-US" smtClean="0"/>
              <a:t>30</a:t>
            </a:fld>
            <a:endParaRPr lang="en-US" dirty="0"/>
          </a:p>
        </p:txBody>
      </p:sp>
      <p:pic>
        <p:nvPicPr>
          <p:cNvPr id="17" name="Picture 16" descr="&quot;&quot;">
            <a:extLst>
              <a:ext uri="{FF2B5EF4-FFF2-40B4-BE49-F238E27FC236}">
                <a16:creationId xmlns:a16="http://schemas.microsoft.com/office/drawing/2014/main" id="{525576B0-DAA8-CC07-4F34-88EA8300FE5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2853" y="2054589"/>
            <a:ext cx="567926" cy="567926"/>
          </a:xfrm>
          <a:prstGeom prst="rect">
            <a:avLst/>
          </a:prstGeom>
        </p:spPr>
      </p:pic>
      <p:pic>
        <p:nvPicPr>
          <p:cNvPr id="19" name="Picture 18" descr="&quot;&quot;">
            <a:extLst>
              <a:ext uri="{FF2B5EF4-FFF2-40B4-BE49-F238E27FC236}">
                <a16:creationId xmlns:a16="http://schemas.microsoft.com/office/drawing/2014/main" id="{1966E9D9-7841-CE00-7FCE-5886B72C070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717" y="2020337"/>
            <a:ext cx="633257" cy="633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&quot;&quot;">
            <a:extLst>
              <a:ext uri="{FF2B5EF4-FFF2-40B4-BE49-F238E27FC236}">
                <a16:creationId xmlns:a16="http://schemas.microsoft.com/office/drawing/2014/main" id="{06A8F4DB-1B01-45CE-C17A-4EFA6BB4D97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1581" y="2042633"/>
            <a:ext cx="588664" cy="58866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18271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7884" y="1386749"/>
            <a:ext cx="7716253" cy="730668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28093-7800-9989-0161-EBDBD2C4F1E3}"/>
              </a:ext>
            </a:extLst>
          </p:cNvPr>
          <p:cNvSpPr txBox="1"/>
          <p:nvPr/>
        </p:nvSpPr>
        <p:spPr>
          <a:xfrm>
            <a:off x="123288" y="113014"/>
            <a:ext cx="6133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49th International Conference on Very Large Data Bases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0456DA5-583B-B771-BBFD-A0C4116C4F38}"/>
              </a:ext>
            </a:extLst>
          </p:cNvPr>
          <p:cNvSpPr txBox="1">
            <a:spLocks/>
          </p:cNvSpPr>
          <p:nvPr/>
        </p:nvSpPr>
        <p:spPr>
          <a:xfrm>
            <a:off x="762000" y="3754438"/>
            <a:ext cx="7716253" cy="16557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u="none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Please share your questions!</a:t>
            </a:r>
          </a:p>
        </p:txBody>
      </p:sp>
    </p:spTree>
    <p:extLst>
      <p:ext uri="{BB962C8B-B14F-4D97-AF65-F5344CB8AC3E}">
        <p14:creationId xmlns:p14="http://schemas.microsoft.com/office/powerpoint/2010/main" val="2751406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5EE6A2-4B3B-0445-E752-9FEE9AF9BD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9" b="5330"/>
          <a:stretch/>
        </p:blipFill>
        <p:spPr>
          <a:xfrm>
            <a:off x="2659852" y="1672273"/>
            <a:ext cx="7126587" cy="44269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A9B5B4-C7BD-03B3-CE81-C86BADAB3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Enhancements: </a:t>
            </a:r>
            <a:r>
              <a:rPr lang="en-US" dirty="0" err="1"/>
              <a:t>ChEBI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03D497-CD5B-40E9-E776-C729CEEE4177}"/>
              </a:ext>
            </a:extLst>
          </p:cNvPr>
          <p:cNvSpPr txBox="1"/>
          <p:nvPr/>
        </p:nvSpPr>
        <p:spPr>
          <a:xfrm rot="16200000">
            <a:off x="987961" y="3228945"/>
            <a:ext cx="2835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MRR (last 500);    80% CI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F315D9-67AA-12FE-1617-2654E424F611}"/>
              </a:ext>
            </a:extLst>
          </p:cNvPr>
          <p:cNvSpPr txBox="1"/>
          <p:nvPr/>
        </p:nvSpPr>
        <p:spPr>
          <a:xfrm>
            <a:off x="5029200" y="6020502"/>
            <a:ext cx="2349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Amount of Feedback</a:t>
            </a:r>
          </a:p>
        </p:txBody>
      </p:sp>
      <p:pic>
        <p:nvPicPr>
          <p:cNvPr id="7" name="Picture 6" descr="&quot;&quot;">
            <a:extLst>
              <a:ext uri="{FF2B5EF4-FFF2-40B4-BE49-F238E27FC236}">
                <a16:creationId xmlns:a16="http://schemas.microsoft.com/office/drawing/2014/main" id="{27E7F576-D902-45BB-D36A-5894E4B208D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606" y="639639"/>
            <a:ext cx="567926" cy="56792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B9ED7-71EB-1331-4E74-5F9F381847B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C420797-FCF4-492A-A828-CBC0DD9B332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674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2FBF68-FEA9-CC23-54B4-46080C35B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" b="4955"/>
          <a:stretch/>
        </p:blipFill>
        <p:spPr>
          <a:xfrm>
            <a:off x="2609051" y="1630958"/>
            <a:ext cx="7190047" cy="44682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A9B5B4-C7BD-03B3-CE81-C86BADAB3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Enhancements: Drugs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03D497-CD5B-40E9-E776-C729CEEE4177}"/>
              </a:ext>
            </a:extLst>
          </p:cNvPr>
          <p:cNvSpPr txBox="1"/>
          <p:nvPr/>
        </p:nvSpPr>
        <p:spPr>
          <a:xfrm rot="16200000">
            <a:off x="987961" y="3228945"/>
            <a:ext cx="2835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MRR (last 500);    80% CI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F315D9-67AA-12FE-1617-2654E424F611}"/>
              </a:ext>
            </a:extLst>
          </p:cNvPr>
          <p:cNvSpPr txBox="1"/>
          <p:nvPr/>
        </p:nvSpPr>
        <p:spPr>
          <a:xfrm>
            <a:off x="5029200" y="6020502"/>
            <a:ext cx="2349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Amount of Feedback</a:t>
            </a:r>
          </a:p>
        </p:txBody>
      </p:sp>
      <p:pic>
        <p:nvPicPr>
          <p:cNvPr id="7" name="Picture 6" descr="&quot;&quot;">
            <a:extLst>
              <a:ext uri="{FF2B5EF4-FFF2-40B4-BE49-F238E27FC236}">
                <a16:creationId xmlns:a16="http://schemas.microsoft.com/office/drawing/2014/main" id="{27E7F576-D902-45BB-D36A-5894E4B208D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606" y="639639"/>
            <a:ext cx="567926" cy="56792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B9ED7-71EB-1331-4E74-5F9F381847B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C420797-FCF4-492A-A828-CBC0DD9B332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917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 External Sources</a:t>
            </a:r>
            <a:endParaRPr lang="en-US" b="0" dirty="0"/>
          </a:p>
        </p:txBody>
      </p:sp>
      <p:pic>
        <p:nvPicPr>
          <p:cNvPr id="55" name="Picture 54" descr="&quot;&quot;">
            <a:extLst>
              <a:ext uri="{FF2B5EF4-FFF2-40B4-BE49-F238E27FC236}">
                <a16:creationId xmlns:a16="http://schemas.microsoft.com/office/drawing/2014/main" id="{69536C31-20F9-B9A3-6A1C-24719764EE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336" y="596126"/>
            <a:ext cx="633257" cy="633257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BCF1F5CB-85F1-624B-7DFE-27040DCC5DD3}"/>
              </a:ext>
            </a:extLst>
          </p:cNvPr>
          <p:cNvSpPr txBox="1">
            <a:spLocks/>
          </p:cNvSpPr>
          <p:nvPr/>
        </p:nvSpPr>
        <p:spPr>
          <a:xfrm>
            <a:off x="6972061" y="117356"/>
            <a:ext cx="5254929" cy="400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0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800" b="0" i="0" u="none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4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ourier New" panose="02070309020205020404" pitchFamily="49" charset="0"/>
              <a:buNone/>
            </a:pPr>
            <a:r>
              <a:rPr lang="en-US" dirty="0"/>
              <a:t>[Rare Daily Staff 2023] &amp; [Ashburn &amp; Thor 2004]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A8CE9C-1B5E-228F-9E1C-C7F0079CB6B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C420797-FCF4-492A-A828-CBC0DD9B3322}" type="slidenum">
              <a:rPr lang="en-US" smtClean="0"/>
              <a:t>4</a:t>
            </a:fld>
            <a:endParaRPr lang="en-US" dirty="0"/>
          </a:p>
        </p:txBody>
      </p:sp>
      <p:graphicFrame>
        <p:nvGraphicFramePr>
          <p:cNvPr id="46" name="Table 19">
            <a:extLst>
              <a:ext uri="{FF2B5EF4-FFF2-40B4-BE49-F238E27FC236}">
                <a16:creationId xmlns:a16="http://schemas.microsoft.com/office/drawing/2014/main" id="{2F705E91-6A72-1237-9AB3-7775166B637A}"/>
              </a:ext>
            </a:extLst>
          </p:cNvPr>
          <p:cNvGraphicFramePr>
            <a:graphicFrameLocks noGrp="1"/>
          </p:cNvGraphicFramePr>
          <p:nvPr/>
        </p:nvGraphicFramePr>
        <p:xfrm>
          <a:off x="8249109" y="1969344"/>
          <a:ext cx="3481664" cy="1341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02518">
                  <a:extLst>
                    <a:ext uri="{9D8B030D-6E8A-4147-A177-3AD203B41FA5}">
                      <a16:colId xmlns:a16="http://schemas.microsoft.com/office/drawing/2014/main" val="1184207905"/>
                    </a:ext>
                  </a:extLst>
                </a:gridCol>
                <a:gridCol w="2179146">
                  <a:extLst>
                    <a:ext uri="{9D8B030D-6E8A-4147-A177-3AD203B41FA5}">
                      <a16:colId xmlns:a16="http://schemas.microsoft.com/office/drawing/2014/main" val="3584407514"/>
                    </a:ext>
                  </a:extLst>
                </a:gridCol>
              </a:tblGrid>
              <a:tr h="222026">
                <a:tc>
                  <a:txBody>
                    <a:bodyPr/>
                    <a:lstStyle/>
                    <a:p>
                      <a:r>
                        <a:rPr lang="en-US" sz="1400" dirty="0" err="1"/>
                        <a:t>generic_name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err="1"/>
                        <a:t>adverse_effects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884692"/>
                  </a:ext>
                </a:extLst>
              </a:tr>
              <a:tr h="222026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Adalimumab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After treatment with adalimumab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169488"/>
                  </a:ext>
                </a:extLst>
              </a:tr>
              <a:tr h="2220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Etanercept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Etanercept binds specifically to tumor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448793"/>
                  </a:ext>
                </a:extLst>
              </a:tr>
            </a:tbl>
          </a:graphicData>
        </a:graphic>
      </p:graphicFrame>
      <p:graphicFrame>
        <p:nvGraphicFramePr>
          <p:cNvPr id="47" name="Table 19">
            <a:extLst>
              <a:ext uri="{FF2B5EF4-FFF2-40B4-BE49-F238E27FC236}">
                <a16:creationId xmlns:a16="http://schemas.microsoft.com/office/drawing/2014/main" id="{064B81F5-CF34-EBB3-BFFC-3EE66674BC69}"/>
              </a:ext>
            </a:extLst>
          </p:cNvPr>
          <p:cNvGraphicFramePr>
            <a:graphicFrameLocks noGrp="1"/>
          </p:cNvGraphicFramePr>
          <p:nvPr/>
        </p:nvGraphicFramePr>
        <p:xfrm>
          <a:off x="8222388" y="4516362"/>
          <a:ext cx="3508385" cy="1341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91947">
                  <a:extLst>
                    <a:ext uri="{9D8B030D-6E8A-4147-A177-3AD203B41FA5}">
                      <a16:colId xmlns:a16="http://schemas.microsoft.com/office/drawing/2014/main" val="1184207905"/>
                    </a:ext>
                  </a:extLst>
                </a:gridCol>
                <a:gridCol w="1716438">
                  <a:extLst>
                    <a:ext uri="{9D8B030D-6E8A-4147-A177-3AD203B41FA5}">
                      <a16:colId xmlns:a16="http://schemas.microsoft.com/office/drawing/2014/main" val="3584407514"/>
                    </a:ext>
                  </a:extLst>
                </a:gridCol>
              </a:tblGrid>
              <a:tr h="137693">
                <a:tc>
                  <a:txBody>
                    <a:bodyPr/>
                    <a:lstStyle/>
                    <a:p>
                      <a:r>
                        <a:rPr lang="en-US" sz="1400" dirty="0"/>
                        <a:t>formula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mechanisms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884692"/>
                  </a:ext>
                </a:extLst>
              </a:tr>
              <a:tr h="137693"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C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6428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H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9912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N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1694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O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1987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S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46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Binds with specificity to tumor 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169488"/>
                  </a:ext>
                </a:extLst>
              </a:tr>
              <a:tr h="137693"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C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2224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H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3475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N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621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O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698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S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36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There are two distinct receptors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448793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7C48C45D-E6DB-6399-4816-E8263D02074E}"/>
              </a:ext>
            </a:extLst>
          </p:cNvPr>
          <p:cNvSpPr txBox="1"/>
          <p:nvPr/>
        </p:nvSpPr>
        <p:spPr>
          <a:xfrm>
            <a:off x="8260537" y="1597081"/>
            <a:ext cx="1858439" cy="354925"/>
          </a:xfrm>
          <a:prstGeom prst="round2SameRect">
            <a:avLst/>
          </a:prstGeom>
          <a:solidFill>
            <a:srgbClr val="70AD47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  <a:latin typeface="+mj-lt"/>
              </a:rPr>
              <a:t>Generic Drugs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17EB6C3-FD98-A886-5A55-57549837944B}"/>
              </a:ext>
            </a:extLst>
          </p:cNvPr>
          <p:cNvSpPr txBox="1"/>
          <p:nvPr/>
        </p:nvSpPr>
        <p:spPr>
          <a:xfrm>
            <a:off x="8233818" y="4143570"/>
            <a:ext cx="1885159" cy="354925"/>
          </a:xfrm>
          <a:prstGeom prst="round2SameRect">
            <a:avLst/>
          </a:prstGeom>
          <a:solidFill>
            <a:srgbClr val="ED7D31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  <a:latin typeface="+mj-lt"/>
              </a:rPr>
              <a:t>Bio Compounds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3F0A35E-F5F9-E950-E63F-133C455E6AC0}"/>
              </a:ext>
            </a:extLst>
          </p:cNvPr>
          <p:cNvSpPr/>
          <p:nvPr/>
        </p:nvSpPr>
        <p:spPr>
          <a:xfrm>
            <a:off x="8222388" y="2852327"/>
            <a:ext cx="3508385" cy="4839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1000">
                <a:schemeClr val="bg1"/>
              </a:gs>
              <a:gs pos="89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08C4FAC-0D0D-C23B-0D89-0AB424216799}"/>
              </a:ext>
            </a:extLst>
          </p:cNvPr>
          <p:cNvSpPr/>
          <p:nvPr/>
        </p:nvSpPr>
        <p:spPr>
          <a:xfrm>
            <a:off x="8219520" y="5367244"/>
            <a:ext cx="3587649" cy="49101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1000">
                <a:schemeClr val="bg1"/>
              </a:gs>
              <a:gs pos="89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427434-EC36-BAF6-D715-A74EC34AF64A}"/>
              </a:ext>
            </a:extLst>
          </p:cNvPr>
          <p:cNvSpPr txBox="1"/>
          <p:nvPr/>
        </p:nvSpPr>
        <p:spPr>
          <a:xfrm>
            <a:off x="1349611" y="4079708"/>
            <a:ext cx="2498700" cy="354925"/>
          </a:xfrm>
          <a:prstGeom prst="round2Same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  <a:latin typeface="+mj-lt"/>
              </a:rPr>
              <a:t>FDA-Approved Drugs</a:t>
            </a:r>
          </a:p>
        </p:txBody>
      </p:sp>
      <p:graphicFrame>
        <p:nvGraphicFramePr>
          <p:cNvPr id="16" name="Table 19">
            <a:extLst>
              <a:ext uri="{FF2B5EF4-FFF2-40B4-BE49-F238E27FC236}">
                <a16:creationId xmlns:a16="http://schemas.microsoft.com/office/drawing/2014/main" id="{6DD2028A-9237-A130-C376-4117BFB92B67}"/>
              </a:ext>
            </a:extLst>
          </p:cNvPr>
          <p:cNvGraphicFramePr>
            <a:graphicFrameLocks noGrp="1"/>
          </p:cNvGraphicFramePr>
          <p:nvPr/>
        </p:nvGraphicFramePr>
        <p:xfrm>
          <a:off x="1343072" y="4448885"/>
          <a:ext cx="3698828" cy="13411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09628">
                  <a:extLst>
                    <a:ext uri="{9D8B030D-6E8A-4147-A177-3AD203B41FA5}">
                      <a16:colId xmlns:a16="http://schemas.microsoft.com/office/drawing/2014/main" val="1184207905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584407514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173013609"/>
                    </a:ext>
                  </a:extLst>
                </a:gridCol>
              </a:tblGrid>
              <a:tr h="266783">
                <a:tc>
                  <a:txBody>
                    <a:bodyPr/>
                    <a:lstStyle/>
                    <a:p>
                      <a:r>
                        <a:rPr lang="en-US" sz="1400" dirty="0" err="1"/>
                        <a:t>brand_name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884692"/>
                  </a:ext>
                </a:extLst>
              </a:tr>
              <a:tr h="372766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Humira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TNF inhibitor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rheumatoid arthritis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169488"/>
                  </a:ext>
                </a:extLst>
              </a:tr>
              <a:tr h="372766">
                <a:tc>
                  <a:txBody>
                    <a:bodyPr/>
                    <a:lstStyle/>
                    <a:p>
                      <a:r>
                        <a:rPr lang="en-US" sz="1400" dirty="0"/>
                        <a:t>Enbrel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TNF inhibitor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plaque psoriasis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448793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20AC21AF-6C2E-CE73-217D-B8689CACE708}"/>
              </a:ext>
            </a:extLst>
          </p:cNvPr>
          <p:cNvSpPr/>
          <p:nvPr/>
        </p:nvSpPr>
        <p:spPr>
          <a:xfrm>
            <a:off x="1349611" y="5260919"/>
            <a:ext cx="3698828" cy="52908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1000">
                <a:schemeClr val="bg1"/>
              </a:gs>
              <a:gs pos="89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BDA9C8-0F62-466C-60F6-80C78110D31D}"/>
              </a:ext>
            </a:extLst>
          </p:cNvPr>
          <p:cNvSpPr txBox="1"/>
          <p:nvPr/>
        </p:nvSpPr>
        <p:spPr>
          <a:xfrm>
            <a:off x="1326818" y="5525462"/>
            <a:ext cx="209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472C4"/>
                </a:solidFill>
              </a:rPr>
              <a:t>Local Data Source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3DF0961-741C-3191-B264-19F3AB5332B5}"/>
              </a:ext>
            </a:extLst>
          </p:cNvPr>
          <p:cNvGraphicFramePr>
            <a:graphicFrameLocks noGrp="1"/>
          </p:cNvGraphicFramePr>
          <p:nvPr/>
        </p:nvGraphicFramePr>
        <p:xfrm>
          <a:off x="1201010" y="2035587"/>
          <a:ext cx="3698828" cy="8229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{7DF18680-E054-41AD-8BC1-D1AEF772440D}</a:tableStyleId>
              </a:tblPr>
              <a:tblGrid>
                <a:gridCol w="1209628">
                  <a:extLst>
                    <a:ext uri="{9D8B030D-6E8A-4147-A177-3AD203B41FA5}">
                      <a16:colId xmlns:a16="http://schemas.microsoft.com/office/drawing/2014/main" val="3720802912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96013557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283619998"/>
                    </a:ext>
                  </a:extLst>
                </a:gridCol>
              </a:tblGrid>
              <a:tr h="266783">
                <a:tc>
                  <a:txBody>
                    <a:bodyPr/>
                    <a:lstStyle/>
                    <a:p>
                      <a:r>
                        <a:rPr lang="en-US" sz="1400" dirty="0" err="1"/>
                        <a:t>brand_name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055510"/>
                  </a:ext>
                </a:extLst>
              </a:tr>
              <a:tr h="372766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Humira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TNF inhibitor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rheumatoid arthritis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153891"/>
                  </a:ext>
                </a:extLst>
              </a:tr>
            </a:tbl>
          </a:graphicData>
        </a:graphic>
      </p:graphicFrame>
      <p:sp>
        <p:nvSpPr>
          <p:cNvPr id="4" name="Arrow: U-Turn 3">
            <a:extLst>
              <a:ext uri="{FF2B5EF4-FFF2-40B4-BE49-F238E27FC236}">
                <a16:creationId xmlns:a16="http://schemas.microsoft.com/office/drawing/2014/main" id="{7B0653E1-3D88-452D-E3A5-0F9E950A248F}"/>
              </a:ext>
            </a:extLst>
          </p:cNvPr>
          <p:cNvSpPr/>
          <p:nvPr/>
        </p:nvSpPr>
        <p:spPr>
          <a:xfrm rot="16200000">
            <a:off x="-251673" y="3556711"/>
            <a:ext cx="2598417" cy="438912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B3EF7C-DA8A-EF82-24FA-317DD2A05B94}"/>
              </a:ext>
            </a:extLst>
          </p:cNvPr>
          <p:cNvSpPr txBox="1"/>
          <p:nvPr/>
        </p:nvSpPr>
        <p:spPr>
          <a:xfrm>
            <a:off x="1474236" y="1597081"/>
            <a:ext cx="1349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Local entity: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876454-4D5D-A789-0348-109A255604CB}"/>
              </a:ext>
            </a:extLst>
          </p:cNvPr>
          <p:cNvSpPr/>
          <p:nvPr/>
        </p:nvSpPr>
        <p:spPr>
          <a:xfrm>
            <a:off x="10652545" y="3551594"/>
            <a:ext cx="224573" cy="22457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8D7AD2C-8B0E-D857-D665-DAA91BEE9BEE}"/>
              </a:ext>
            </a:extLst>
          </p:cNvPr>
          <p:cNvSpPr/>
          <p:nvPr/>
        </p:nvSpPr>
        <p:spPr>
          <a:xfrm>
            <a:off x="10652545" y="3890334"/>
            <a:ext cx="224573" cy="22457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7FB8780-5D56-39F0-DABF-962E045B7BE1}"/>
              </a:ext>
            </a:extLst>
          </p:cNvPr>
          <p:cNvSpPr/>
          <p:nvPr/>
        </p:nvSpPr>
        <p:spPr>
          <a:xfrm>
            <a:off x="10652542" y="4229074"/>
            <a:ext cx="224573" cy="22457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E4250C-BEBA-B57B-4BD3-C0B79DE02F9C}"/>
              </a:ext>
            </a:extLst>
          </p:cNvPr>
          <p:cNvSpPr txBox="1"/>
          <p:nvPr/>
        </p:nvSpPr>
        <p:spPr>
          <a:xfrm>
            <a:off x="8257069" y="3417972"/>
            <a:ext cx="2614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AD47"/>
                </a:solidFill>
              </a:rPr>
              <a:t>External Data Source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C27B64-1C81-7B02-B327-82CACEBA55C3}"/>
              </a:ext>
            </a:extLst>
          </p:cNvPr>
          <p:cNvSpPr txBox="1"/>
          <p:nvPr/>
        </p:nvSpPr>
        <p:spPr>
          <a:xfrm>
            <a:off x="8219692" y="6007684"/>
            <a:ext cx="2186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D7D31"/>
                </a:solidFill>
              </a:rPr>
              <a:t>External Data Source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409299F-49A1-511B-7B3F-AE86D878E598}"/>
              </a:ext>
            </a:extLst>
          </p:cNvPr>
          <p:cNvSpPr/>
          <p:nvPr/>
        </p:nvSpPr>
        <p:spPr>
          <a:xfrm>
            <a:off x="1326818" y="4704858"/>
            <a:ext cx="3682361" cy="579984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 descr="Female Profile with solid fill">
            <a:extLst>
              <a:ext uri="{FF2B5EF4-FFF2-40B4-BE49-F238E27FC236}">
                <a16:creationId xmlns:a16="http://schemas.microsoft.com/office/drawing/2014/main" id="{30915155-6825-ADDD-35F1-171C98936F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180191" y="4386132"/>
            <a:ext cx="1749573" cy="174957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49505C9-BA41-AE1D-CB0C-0917DFEAB6F7}"/>
              </a:ext>
            </a:extLst>
          </p:cNvPr>
          <p:cNvSpPr txBox="1"/>
          <p:nvPr/>
        </p:nvSpPr>
        <p:spPr>
          <a:xfrm>
            <a:off x="4474529" y="5389631"/>
            <a:ext cx="1160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Biomedical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Researcher</a:t>
            </a:r>
          </a:p>
        </p:txBody>
      </p:sp>
    </p:spTree>
    <p:extLst>
      <p:ext uri="{BB962C8B-B14F-4D97-AF65-F5344CB8AC3E}">
        <p14:creationId xmlns:p14="http://schemas.microsoft.com/office/powerpoint/2010/main" val="440642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we Want: Info Relevant to Humira</a:t>
            </a:r>
            <a:endParaRPr lang="en-US" b="0" dirty="0"/>
          </a:p>
        </p:txBody>
      </p:sp>
      <p:pic>
        <p:nvPicPr>
          <p:cNvPr id="55" name="Picture 54" descr="&quot;&quot;">
            <a:extLst>
              <a:ext uri="{FF2B5EF4-FFF2-40B4-BE49-F238E27FC236}">
                <a16:creationId xmlns:a16="http://schemas.microsoft.com/office/drawing/2014/main" id="{69536C31-20F9-B9A3-6A1C-24719764EE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336" y="596126"/>
            <a:ext cx="633257" cy="633257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BCF1F5CB-85F1-624B-7DFE-27040DCC5DD3}"/>
              </a:ext>
            </a:extLst>
          </p:cNvPr>
          <p:cNvSpPr txBox="1">
            <a:spLocks/>
          </p:cNvSpPr>
          <p:nvPr/>
        </p:nvSpPr>
        <p:spPr>
          <a:xfrm>
            <a:off x="6972061" y="117356"/>
            <a:ext cx="5254929" cy="400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0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800" b="0" i="0" u="none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4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ourier New" panose="02070309020205020404" pitchFamily="49" charset="0"/>
              <a:buNone/>
            </a:pPr>
            <a:r>
              <a:rPr lang="en-US" dirty="0"/>
              <a:t>[Rare Daily Staff 2023] &amp; [Ashburn &amp; Thor 2004]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A8CE9C-1B5E-228F-9E1C-C7F0079CB6B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C420797-FCF4-492A-A828-CBC0DD9B3322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46" name="Table 19">
            <a:extLst>
              <a:ext uri="{FF2B5EF4-FFF2-40B4-BE49-F238E27FC236}">
                <a16:creationId xmlns:a16="http://schemas.microsoft.com/office/drawing/2014/main" id="{2F705E91-6A72-1237-9AB3-7775166B637A}"/>
              </a:ext>
            </a:extLst>
          </p:cNvPr>
          <p:cNvGraphicFramePr>
            <a:graphicFrameLocks noGrp="1"/>
          </p:cNvGraphicFramePr>
          <p:nvPr/>
        </p:nvGraphicFramePr>
        <p:xfrm>
          <a:off x="8249109" y="1969344"/>
          <a:ext cx="3481664" cy="1341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02518">
                  <a:extLst>
                    <a:ext uri="{9D8B030D-6E8A-4147-A177-3AD203B41FA5}">
                      <a16:colId xmlns:a16="http://schemas.microsoft.com/office/drawing/2014/main" val="1184207905"/>
                    </a:ext>
                  </a:extLst>
                </a:gridCol>
                <a:gridCol w="2179146">
                  <a:extLst>
                    <a:ext uri="{9D8B030D-6E8A-4147-A177-3AD203B41FA5}">
                      <a16:colId xmlns:a16="http://schemas.microsoft.com/office/drawing/2014/main" val="3584407514"/>
                    </a:ext>
                  </a:extLst>
                </a:gridCol>
              </a:tblGrid>
              <a:tr h="222026">
                <a:tc>
                  <a:txBody>
                    <a:bodyPr/>
                    <a:lstStyle/>
                    <a:p>
                      <a:r>
                        <a:rPr lang="en-US" sz="1400" dirty="0" err="1"/>
                        <a:t>generic_name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err="1"/>
                        <a:t>adverse_effects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884692"/>
                  </a:ext>
                </a:extLst>
              </a:tr>
              <a:tr h="222026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Adalimumab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After treatment with adalimumab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169488"/>
                  </a:ext>
                </a:extLst>
              </a:tr>
              <a:tr h="2220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Etanercept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Etanercept binds specifically to tumor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448793"/>
                  </a:ext>
                </a:extLst>
              </a:tr>
            </a:tbl>
          </a:graphicData>
        </a:graphic>
      </p:graphicFrame>
      <p:graphicFrame>
        <p:nvGraphicFramePr>
          <p:cNvPr id="47" name="Table 19">
            <a:extLst>
              <a:ext uri="{FF2B5EF4-FFF2-40B4-BE49-F238E27FC236}">
                <a16:creationId xmlns:a16="http://schemas.microsoft.com/office/drawing/2014/main" id="{064B81F5-CF34-EBB3-BFFC-3EE66674BC69}"/>
              </a:ext>
            </a:extLst>
          </p:cNvPr>
          <p:cNvGraphicFramePr>
            <a:graphicFrameLocks noGrp="1"/>
          </p:cNvGraphicFramePr>
          <p:nvPr/>
        </p:nvGraphicFramePr>
        <p:xfrm>
          <a:off x="8222388" y="4516362"/>
          <a:ext cx="3508385" cy="1341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91947">
                  <a:extLst>
                    <a:ext uri="{9D8B030D-6E8A-4147-A177-3AD203B41FA5}">
                      <a16:colId xmlns:a16="http://schemas.microsoft.com/office/drawing/2014/main" val="1184207905"/>
                    </a:ext>
                  </a:extLst>
                </a:gridCol>
                <a:gridCol w="1716438">
                  <a:extLst>
                    <a:ext uri="{9D8B030D-6E8A-4147-A177-3AD203B41FA5}">
                      <a16:colId xmlns:a16="http://schemas.microsoft.com/office/drawing/2014/main" val="3584407514"/>
                    </a:ext>
                  </a:extLst>
                </a:gridCol>
              </a:tblGrid>
              <a:tr h="137693">
                <a:tc>
                  <a:txBody>
                    <a:bodyPr/>
                    <a:lstStyle/>
                    <a:p>
                      <a:r>
                        <a:rPr lang="en-US" sz="1400" dirty="0"/>
                        <a:t>formula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mechanisms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884692"/>
                  </a:ext>
                </a:extLst>
              </a:tr>
              <a:tr h="137693"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C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6428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H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9912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N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1694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O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1987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S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46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Binds with specificity to tumor 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169488"/>
                  </a:ext>
                </a:extLst>
              </a:tr>
              <a:tr h="137693"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C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2224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H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3475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N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621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O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698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S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36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There are two distinct receptors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448793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7C48C45D-E6DB-6399-4816-E8263D02074E}"/>
              </a:ext>
            </a:extLst>
          </p:cNvPr>
          <p:cNvSpPr txBox="1"/>
          <p:nvPr/>
        </p:nvSpPr>
        <p:spPr>
          <a:xfrm>
            <a:off x="8260537" y="1597081"/>
            <a:ext cx="1858439" cy="354925"/>
          </a:xfrm>
          <a:prstGeom prst="round2SameRect">
            <a:avLst/>
          </a:prstGeom>
          <a:solidFill>
            <a:srgbClr val="70AD47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  <a:latin typeface="+mj-lt"/>
              </a:rPr>
              <a:t>Generic Drugs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17EB6C3-FD98-A886-5A55-57549837944B}"/>
              </a:ext>
            </a:extLst>
          </p:cNvPr>
          <p:cNvSpPr txBox="1"/>
          <p:nvPr/>
        </p:nvSpPr>
        <p:spPr>
          <a:xfrm>
            <a:off x="8233818" y="4143570"/>
            <a:ext cx="1885159" cy="354925"/>
          </a:xfrm>
          <a:prstGeom prst="round2SameRect">
            <a:avLst/>
          </a:prstGeom>
          <a:solidFill>
            <a:srgbClr val="ED7D31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  <a:latin typeface="+mj-lt"/>
              </a:rPr>
              <a:t>Bio Compounds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3F0A35E-F5F9-E950-E63F-133C455E6AC0}"/>
              </a:ext>
            </a:extLst>
          </p:cNvPr>
          <p:cNvSpPr/>
          <p:nvPr/>
        </p:nvSpPr>
        <p:spPr>
          <a:xfrm>
            <a:off x="8222388" y="2852327"/>
            <a:ext cx="3508385" cy="4839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1000">
                <a:schemeClr val="bg1"/>
              </a:gs>
              <a:gs pos="89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08C4FAC-0D0D-C23B-0D89-0AB424216799}"/>
              </a:ext>
            </a:extLst>
          </p:cNvPr>
          <p:cNvSpPr/>
          <p:nvPr/>
        </p:nvSpPr>
        <p:spPr>
          <a:xfrm>
            <a:off x="8219520" y="5367244"/>
            <a:ext cx="3587649" cy="49101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1000">
                <a:schemeClr val="bg1"/>
              </a:gs>
              <a:gs pos="89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180CD9-70CB-7634-8709-44B2621061CE}"/>
              </a:ext>
            </a:extLst>
          </p:cNvPr>
          <p:cNvSpPr/>
          <p:nvPr/>
        </p:nvSpPr>
        <p:spPr>
          <a:xfrm>
            <a:off x="8180330" y="2233748"/>
            <a:ext cx="3587649" cy="579984"/>
          </a:xfrm>
          <a:prstGeom prst="rect">
            <a:avLst/>
          </a:prstGeom>
          <a:noFill/>
          <a:ln w="7620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50A8F7-E37A-410D-FDE0-82C04E6ECA16}"/>
              </a:ext>
            </a:extLst>
          </p:cNvPr>
          <p:cNvSpPr/>
          <p:nvPr/>
        </p:nvSpPr>
        <p:spPr>
          <a:xfrm>
            <a:off x="8180329" y="4787260"/>
            <a:ext cx="3587649" cy="579984"/>
          </a:xfrm>
          <a:prstGeom prst="rect">
            <a:avLst/>
          </a:prstGeom>
          <a:noFill/>
          <a:ln w="7620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427434-EC36-BAF6-D715-A74EC34AF64A}"/>
              </a:ext>
            </a:extLst>
          </p:cNvPr>
          <p:cNvSpPr txBox="1"/>
          <p:nvPr/>
        </p:nvSpPr>
        <p:spPr>
          <a:xfrm>
            <a:off x="1349611" y="4079708"/>
            <a:ext cx="2498700" cy="354925"/>
          </a:xfrm>
          <a:prstGeom prst="round2Same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  <a:latin typeface="+mj-lt"/>
              </a:rPr>
              <a:t>FDA-Approved Drugs</a:t>
            </a:r>
          </a:p>
        </p:txBody>
      </p:sp>
      <p:graphicFrame>
        <p:nvGraphicFramePr>
          <p:cNvPr id="16" name="Table 19">
            <a:extLst>
              <a:ext uri="{FF2B5EF4-FFF2-40B4-BE49-F238E27FC236}">
                <a16:creationId xmlns:a16="http://schemas.microsoft.com/office/drawing/2014/main" id="{6DD2028A-9237-A130-C376-4117BFB92B67}"/>
              </a:ext>
            </a:extLst>
          </p:cNvPr>
          <p:cNvGraphicFramePr>
            <a:graphicFrameLocks noGrp="1"/>
          </p:cNvGraphicFramePr>
          <p:nvPr/>
        </p:nvGraphicFramePr>
        <p:xfrm>
          <a:off x="1343072" y="4448885"/>
          <a:ext cx="3698828" cy="13411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09628">
                  <a:extLst>
                    <a:ext uri="{9D8B030D-6E8A-4147-A177-3AD203B41FA5}">
                      <a16:colId xmlns:a16="http://schemas.microsoft.com/office/drawing/2014/main" val="1184207905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584407514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173013609"/>
                    </a:ext>
                  </a:extLst>
                </a:gridCol>
              </a:tblGrid>
              <a:tr h="266783">
                <a:tc>
                  <a:txBody>
                    <a:bodyPr/>
                    <a:lstStyle/>
                    <a:p>
                      <a:r>
                        <a:rPr lang="en-US" sz="1400" dirty="0" err="1"/>
                        <a:t>brand_name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884692"/>
                  </a:ext>
                </a:extLst>
              </a:tr>
              <a:tr h="372766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Humira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TNF inhibitor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rheumatoid arthritis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169488"/>
                  </a:ext>
                </a:extLst>
              </a:tr>
              <a:tr h="372766">
                <a:tc>
                  <a:txBody>
                    <a:bodyPr/>
                    <a:lstStyle/>
                    <a:p>
                      <a:r>
                        <a:rPr lang="en-US" sz="1400" dirty="0"/>
                        <a:t>Enbrel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TNF inhibitor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plaque psoriasis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448793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20AC21AF-6C2E-CE73-217D-B8689CACE708}"/>
              </a:ext>
            </a:extLst>
          </p:cNvPr>
          <p:cNvSpPr/>
          <p:nvPr/>
        </p:nvSpPr>
        <p:spPr>
          <a:xfrm>
            <a:off x="1349611" y="5260919"/>
            <a:ext cx="3698828" cy="52908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1000">
                <a:schemeClr val="bg1"/>
              </a:gs>
              <a:gs pos="89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BDA9C8-0F62-466C-60F6-80C78110D31D}"/>
              </a:ext>
            </a:extLst>
          </p:cNvPr>
          <p:cNvSpPr txBox="1"/>
          <p:nvPr/>
        </p:nvSpPr>
        <p:spPr>
          <a:xfrm>
            <a:off x="1326818" y="5525462"/>
            <a:ext cx="209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472C4"/>
                </a:solidFill>
              </a:rPr>
              <a:t>Local Data Source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3DF0961-741C-3191-B264-19F3AB5332B5}"/>
              </a:ext>
            </a:extLst>
          </p:cNvPr>
          <p:cNvGraphicFramePr>
            <a:graphicFrameLocks noGrp="1"/>
          </p:cNvGraphicFramePr>
          <p:nvPr/>
        </p:nvGraphicFramePr>
        <p:xfrm>
          <a:off x="1201010" y="2035587"/>
          <a:ext cx="3698828" cy="8229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{7DF18680-E054-41AD-8BC1-D1AEF772440D}</a:tableStyleId>
              </a:tblPr>
              <a:tblGrid>
                <a:gridCol w="1209628">
                  <a:extLst>
                    <a:ext uri="{9D8B030D-6E8A-4147-A177-3AD203B41FA5}">
                      <a16:colId xmlns:a16="http://schemas.microsoft.com/office/drawing/2014/main" val="3720802912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96013557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283619998"/>
                    </a:ext>
                  </a:extLst>
                </a:gridCol>
              </a:tblGrid>
              <a:tr h="266783">
                <a:tc>
                  <a:txBody>
                    <a:bodyPr/>
                    <a:lstStyle/>
                    <a:p>
                      <a:r>
                        <a:rPr lang="en-US" sz="1400" dirty="0" err="1"/>
                        <a:t>brand_name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055510"/>
                  </a:ext>
                </a:extLst>
              </a:tr>
              <a:tr h="372766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Humira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TNF inhibitor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rheumatoid arthritis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153891"/>
                  </a:ext>
                </a:extLst>
              </a:tr>
            </a:tbl>
          </a:graphicData>
        </a:graphic>
      </p:graphicFrame>
      <p:sp>
        <p:nvSpPr>
          <p:cNvPr id="4" name="Arrow: U-Turn 3">
            <a:extLst>
              <a:ext uri="{FF2B5EF4-FFF2-40B4-BE49-F238E27FC236}">
                <a16:creationId xmlns:a16="http://schemas.microsoft.com/office/drawing/2014/main" id="{7B0653E1-3D88-452D-E3A5-0F9E950A248F}"/>
              </a:ext>
            </a:extLst>
          </p:cNvPr>
          <p:cNvSpPr/>
          <p:nvPr/>
        </p:nvSpPr>
        <p:spPr>
          <a:xfrm rot="16200000">
            <a:off x="-251673" y="3556711"/>
            <a:ext cx="2598417" cy="438912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B3EF7C-DA8A-EF82-24FA-317DD2A05B94}"/>
              </a:ext>
            </a:extLst>
          </p:cNvPr>
          <p:cNvSpPr txBox="1"/>
          <p:nvPr/>
        </p:nvSpPr>
        <p:spPr>
          <a:xfrm>
            <a:off x="1474236" y="1597081"/>
            <a:ext cx="1349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Local entity: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C410BA5-BD20-9F9D-9F25-A46CA5B4CBB1}"/>
              </a:ext>
            </a:extLst>
          </p:cNvPr>
          <p:cNvSpPr/>
          <p:nvPr/>
        </p:nvSpPr>
        <p:spPr>
          <a:xfrm rot="19329136">
            <a:off x="6992499" y="2943424"/>
            <a:ext cx="1417320" cy="4581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9C4537-E4F1-8C0B-43B3-FE7EA2117A4C}"/>
              </a:ext>
            </a:extLst>
          </p:cNvPr>
          <p:cNvSpPr txBox="1"/>
          <p:nvPr/>
        </p:nvSpPr>
        <p:spPr>
          <a:xfrm>
            <a:off x="6009858" y="3440506"/>
            <a:ext cx="10706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Relevant </a:t>
            </a:r>
          </a:p>
          <a:p>
            <a:pPr algn="ctr"/>
            <a:r>
              <a:rPr lang="en-US" b="1" dirty="0"/>
              <a:t>external </a:t>
            </a:r>
          </a:p>
          <a:p>
            <a:pPr algn="ctr"/>
            <a:r>
              <a:rPr lang="en-US" b="1" dirty="0"/>
              <a:t>entities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AFC5E9D-8E07-3EEA-30C2-5936AFC57B1C}"/>
              </a:ext>
            </a:extLst>
          </p:cNvPr>
          <p:cNvSpPr/>
          <p:nvPr/>
        </p:nvSpPr>
        <p:spPr>
          <a:xfrm rot="2341667">
            <a:off x="6991560" y="4422742"/>
            <a:ext cx="1417320" cy="4581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876454-4D5D-A789-0348-109A255604CB}"/>
              </a:ext>
            </a:extLst>
          </p:cNvPr>
          <p:cNvSpPr/>
          <p:nvPr/>
        </p:nvSpPr>
        <p:spPr>
          <a:xfrm>
            <a:off x="10652545" y="3551594"/>
            <a:ext cx="224573" cy="22457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8D7AD2C-8B0E-D857-D665-DAA91BEE9BEE}"/>
              </a:ext>
            </a:extLst>
          </p:cNvPr>
          <p:cNvSpPr/>
          <p:nvPr/>
        </p:nvSpPr>
        <p:spPr>
          <a:xfrm>
            <a:off x="10652545" y="3890334"/>
            <a:ext cx="224573" cy="22457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7FB8780-5D56-39F0-DABF-962E045B7BE1}"/>
              </a:ext>
            </a:extLst>
          </p:cNvPr>
          <p:cNvSpPr/>
          <p:nvPr/>
        </p:nvSpPr>
        <p:spPr>
          <a:xfrm>
            <a:off x="10652542" y="4229074"/>
            <a:ext cx="224573" cy="22457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E4250C-BEBA-B57B-4BD3-C0B79DE02F9C}"/>
              </a:ext>
            </a:extLst>
          </p:cNvPr>
          <p:cNvSpPr txBox="1"/>
          <p:nvPr/>
        </p:nvSpPr>
        <p:spPr>
          <a:xfrm>
            <a:off x="8257069" y="3417972"/>
            <a:ext cx="2614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AD47"/>
                </a:solidFill>
              </a:rPr>
              <a:t>External Data Source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C27B64-1C81-7B02-B327-82CACEBA55C3}"/>
              </a:ext>
            </a:extLst>
          </p:cNvPr>
          <p:cNvSpPr txBox="1"/>
          <p:nvPr/>
        </p:nvSpPr>
        <p:spPr>
          <a:xfrm>
            <a:off x="8219692" y="6007684"/>
            <a:ext cx="2186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D7D31"/>
                </a:solidFill>
              </a:rPr>
              <a:t>External Data Source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409299F-49A1-511B-7B3F-AE86D878E598}"/>
              </a:ext>
            </a:extLst>
          </p:cNvPr>
          <p:cNvSpPr/>
          <p:nvPr/>
        </p:nvSpPr>
        <p:spPr>
          <a:xfrm>
            <a:off x="1326818" y="4704858"/>
            <a:ext cx="3682361" cy="579984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 descr="Female Profile with solid fill">
            <a:extLst>
              <a:ext uri="{FF2B5EF4-FFF2-40B4-BE49-F238E27FC236}">
                <a16:creationId xmlns:a16="http://schemas.microsoft.com/office/drawing/2014/main" id="{30915155-6825-ADDD-35F1-171C98936F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180191" y="4386132"/>
            <a:ext cx="1749573" cy="174957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49505C9-BA41-AE1D-CB0C-0917DFEAB6F7}"/>
              </a:ext>
            </a:extLst>
          </p:cNvPr>
          <p:cNvSpPr txBox="1"/>
          <p:nvPr/>
        </p:nvSpPr>
        <p:spPr>
          <a:xfrm>
            <a:off x="4474529" y="5389631"/>
            <a:ext cx="1160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Biomedical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Researcher</a:t>
            </a:r>
          </a:p>
        </p:txBody>
      </p:sp>
    </p:spTree>
    <p:extLst>
      <p:ext uri="{BB962C8B-B14F-4D97-AF65-F5344CB8AC3E}">
        <p14:creationId xmlns:p14="http://schemas.microsoft.com/office/powerpoint/2010/main" val="333812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7" grpId="0" animBg="1"/>
      <p:bldP spid="8" grpId="0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26E4C150-0CFD-50C7-FE5A-5DC31D2B22AC}"/>
              </a:ext>
            </a:extLst>
          </p:cNvPr>
          <p:cNvGraphicFramePr>
            <a:graphicFrameLocks noGrp="1"/>
          </p:cNvGraphicFramePr>
          <p:nvPr/>
        </p:nvGraphicFramePr>
        <p:xfrm>
          <a:off x="2934200" y="2958791"/>
          <a:ext cx="1716438" cy="8229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1716438">
                  <a:extLst>
                    <a:ext uri="{9D8B030D-6E8A-4147-A177-3AD203B41FA5}">
                      <a16:colId xmlns:a16="http://schemas.microsoft.com/office/drawing/2014/main" val="2253571937"/>
                    </a:ext>
                  </a:extLst>
                </a:gridCol>
              </a:tblGrid>
              <a:tr h="137693">
                <a:tc>
                  <a:txBody>
                    <a:bodyPr/>
                    <a:lstStyle/>
                    <a:p>
                      <a:r>
                        <a:rPr lang="en-US" sz="1400" dirty="0"/>
                        <a:t>mechanisms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531596"/>
                  </a:ext>
                </a:extLst>
              </a:tr>
              <a:tr h="137693">
                <a:tc>
                  <a:txBody>
                    <a:bodyPr/>
                    <a:lstStyle/>
                    <a:p>
                      <a:r>
                        <a:rPr lang="en-US" sz="1400" dirty="0"/>
                        <a:t>Binds with specificity to tumor 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442497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4BF2E94F-E360-B661-6271-91EFD0DB8F02}"/>
              </a:ext>
            </a:extLst>
          </p:cNvPr>
          <p:cNvGraphicFramePr>
            <a:graphicFrameLocks noGrp="1"/>
          </p:cNvGraphicFramePr>
          <p:nvPr/>
        </p:nvGraphicFramePr>
        <p:xfrm>
          <a:off x="4907465" y="2037484"/>
          <a:ext cx="2179146" cy="8229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{93296810-A885-4BE3-A3E7-6D5BEEA58F35}</a:tableStyleId>
              </a:tblPr>
              <a:tblGrid>
                <a:gridCol w="2179146">
                  <a:extLst>
                    <a:ext uri="{9D8B030D-6E8A-4147-A177-3AD203B41FA5}">
                      <a16:colId xmlns:a16="http://schemas.microsoft.com/office/drawing/2014/main" val="4031895507"/>
                    </a:ext>
                  </a:extLst>
                </a:gridCol>
              </a:tblGrid>
              <a:tr h="2220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err="1"/>
                        <a:t>adverse_effects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481098"/>
                  </a:ext>
                </a:extLst>
              </a:tr>
              <a:tr h="222026">
                <a:tc>
                  <a:txBody>
                    <a:bodyPr/>
                    <a:lstStyle/>
                    <a:p>
                      <a:r>
                        <a:rPr lang="en-US" sz="1400" dirty="0"/>
                        <a:t>After treatment with adalimumab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2158320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Augment Humira With that Relevant Info</a:t>
            </a:r>
            <a:endParaRPr lang="en-US" b="0" dirty="0"/>
          </a:p>
        </p:txBody>
      </p:sp>
      <p:pic>
        <p:nvPicPr>
          <p:cNvPr id="55" name="Picture 54" descr="&quot;&quot;">
            <a:extLst>
              <a:ext uri="{FF2B5EF4-FFF2-40B4-BE49-F238E27FC236}">
                <a16:creationId xmlns:a16="http://schemas.microsoft.com/office/drawing/2014/main" id="{69536C31-20F9-B9A3-6A1C-24719764EE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336" y="596126"/>
            <a:ext cx="633257" cy="633257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BCF1F5CB-85F1-624B-7DFE-27040DCC5DD3}"/>
              </a:ext>
            </a:extLst>
          </p:cNvPr>
          <p:cNvSpPr txBox="1">
            <a:spLocks/>
          </p:cNvSpPr>
          <p:nvPr/>
        </p:nvSpPr>
        <p:spPr>
          <a:xfrm>
            <a:off x="6972061" y="117356"/>
            <a:ext cx="5254929" cy="400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0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800" b="0" i="0" u="none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4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ourier New" panose="02070309020205020404" pitchFamily="49" charset="0"/>
              <a:buNone/>
            </a:pPr>
            <a:r>
              <a:rPr lang="en-US" dirty="0"/>
              <a:t>[Rare Daily Staff 2023] &amp; [Ashburn &amp; Thor 2004]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A8CE9C-1B5E-228F-9E1C-C7F0079CB6B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C420797-FCF4-492A-A828-CBC0DD9B3322}" type="slidenum">
              <a:rPr lang="en-US" smtClean="0"/>
              <a:t>6</a:t>
            </a:fld>
            <a:endParaRPr lang="en-US" dirty="0"/>
          </a:p>
        </p:txBody>
      </p:sp>
      <p:graphicFrame>
        <p:nvGraphicFramePr>
          <p:cNvPr id="46" name="Table 19">
            <a:extLst>
              <a:ext uri="{FF2B5EF4-FFF2-40B4-BE49-F238E27FC236}">
                <a16:creationId xmlns:a16="http://schemas.microsoft.com/office/drawing/2014/main" id="{2F705E91-6A72-1237-9AB3-7775166B637A}"/>
              </a:ext>
            </a:extLst>
          </p:cNvPr>
          <p:cNvGraphicFramePr>
            <a:graphicFrameLocks noGrp="1"/>
          </p:cNvGraphicFramePr>
          <p:nvPr/>
        </p:nvGraphicFramePr>
        <p:xfrm>
          <a:off x="8249109" y="1969344"/>
          <a:ext cx="3481664" cy="1341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02518">
                  <a:extLst>
                    <a:ext uri="{9D8B030D-6E8A-4147-A177-3AD203B41FA5}">
                      <a16:colId xmlns:a16="http://schemas.microsoft.com/office/drawing/2014/main" val="1184207905"/>
                    </a:ext>
                  </a:extLst>
                </a:gridCol>
                <a:gridCol w="2179146">
                  <a:extLst>
                    <a:ext uri="{9D8B030D-6E8A-4147-A177-3AD203B41FA5}">
                      <a16:colId xmlns:a16="http://schemas.microsoft.com/office/drawing/2014/main" val="3584407514"/>
                    </a:ext>
                  </a:extLst>
                </a:gridCol>
              </a:tblGrid>
              <a:tr h="222026">
                <a:tc>
                  <a:txBody>
                    <a:bodyPr/>
                    <a:lstStyle/>
                    <a:p>
                      <a:r>
                        <a:rPr lang="en-US" sz="1400" dirty="0" err="1"/>
                        <a:t>generic_name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err="1"/>
                        <a:t>adverse_effects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884692"/>
                  </a:ext>
                </a:extLst>
              </a:tr>
              <a:tr h="222026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Adalimumab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After treatment with adalimumab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169488"/>
                  </a:ext>
                </a:extLst>
              </a:tr>
              <a:tr h="2220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Etanercept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Etanercept binds specifically to tumor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448793"/>
                  </a:ext>
                </a:extLst>
              </a:tr>
            </a:tbl>
          </a:graphicData>
        </a:graphic>
      </p:graphicFrame>
      <p:graphicFrame>
        <p:nvGraphicFramePr>
          <p:cNvPr id="47" name="Table 19">
            <a:extLst>
              <a:ext uri="{FF2B5EF4-FFF2-40B4-BE49-F238E27FC236}">
                <a16:creationId xmlns:a16="http://schemas.microsoft.com/office/drawing/2014/main" id="{064B81F5-CF34-EBB3-BFFC-3EE66674BC69}"/>
              </a:ext>
            </a:extLst>
          </p:cNvPr>
          <p:cNvGraphicFramePr>
            <a:graphicFrameLocks noGrp="1"/>
          </p:cNvGraphicFramePr>
          <p:nvPr/>
        </p:nvGraphicFramePr>
        <p:xfrm>
          <a:off x="8222388" y="4516362"/>
          <a:ext cx="3508385" cy="1341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91947">
                  <a:extLst>
                    <a:ext uri="{9D8B030D-6E8A-4147-A177-3AD203B41FA5}">
                      <a16:colId xmlns:a16="http://schemas.microsoft.com/office/drawing/2014/main" val="1184207905"/>
                    </a:ext>
                  </a:extLst>
                </a:gridCol>
                <a:gridCol w="1716438">
                  <a:extLst>
                    <a:ext uri="{9D8B030D-6E8A-4147-A177-3AD203B41FA5}">
                      <a16:colId xmlns:a16="http://schemas.microsoft.com/office/drawing/2014/main" val="3584407514"/>
                    </a:ext>
                  </a:extLst>
                </a:gridCol>
              </a:tblGrid>
              <a:tr h="137693">
                <a:tc>
                  <a:txBody>
                    <a:bodyPr/>
                    <a:lstStyle/>
                    <a:p>
                      <a:r>
                        <a:rPr lang="en-US" sz="1400" dirty="0"/>
                        <a:t>formula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mechanisms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884692"/>
                  </a:ext>
                </a:extLst>
              </a:tr>
              <a:tr h="137693"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C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6428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H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9912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N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1694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O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1987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S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46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Binds with specificity to tumor 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169488"/>
                  </a:ext>
                </a:extLst>
              </a:tr>
              <a:tr h="137693"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C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2224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H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3475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N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621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O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698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S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36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There are two distinct receptors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448793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7C48C45D-E6DB-6399-4816-E8263D02074E}"/>
              </a:ext>
            </a:extLst>
          </p:cNvPr>
          <p:cNvSpPr txBox="1"/>
          <p:nvPr/>
        </p:nvSpPr>
        <p:spPr>
          <a:xfrm>
            <a:off x="8260537" y="1597081"/>
            <a:ext cx="1858439" cy="354925"/>
          </a:xfrm>
          <a:prstGeom prst="round2SameRect">
            <a:avLst/>
          </a:prstGeom>
          <a:solidFill>
            <a:srgbClr val="70AD47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  <a:latin typeface="+mj-lt"/>
              </a:rPr>
              <a:t>Generic Drugs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17EB6C3-FD98-A886-5A55-57549837944B}"/>
              </a:ext>
            </a:extLst>
          </p:cNvPr>
          <p:cNvSpPr txBox="1"/>
          <p:nvPr/>
        </p:nvSpPr>
        <p:spPr>
          <a:xfrm>
            <a:off x="8233818" y="4143570"/>
            <a:ext cx="1885159" cy="354925"/>
          </a:xfrm>
          <a:prstGeom prst="round2SameRect">
            <a:avLst/>
          </a:prstGeom>
          <a:solidFill>
            <a:srgbClr val="ED7D31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  <a:latin typeface="+mj-lt"/>
              </a:rPr>
              <a:t>Bio Compounds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1DA86C5-0F9A-7F32-B893-6A25A9B86672}"/>
              </a:ext>
            </a:extLst>
          </p:cNvPr>
          <p:cNvSpPr/>
          <p:nvPr/>
        </p:nvSpPr>
        <p:spPr>
          <a:xfrm>
            <a:off x="1730904" y="3318811"/>
            <a:ext cx="224573" cy="22457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7DD0504-AFF2-9336-713D-E4ED0A26DEC8}"/>
              </a:ext>
            </a:extLst>
          </p:cNvPr>
          <p:cNvSpPr/>
          <p:nvPr/>
        </p:nvSpPr>
        <p:spPr>
          <a:xfrm>
            <a:off x="2088755" y="3318811"/>
            <a:ext cx="224573" cy="22457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C5502A5-7CDB-FFD5-63C9-1C34271646C4}"/>
              </a:ext>
            </a:extLst>
          </p:cNvPr>
          <p:cNvSpPr/>
          <p:nvPr/>
        </p:nvSpPr>
        <p:spPr>
          <a:xfrm>
            <a:off x="2446606" y="3318811"/>
            <a:ext cx="224573" cy="22457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Graphic 68" descr="Link with solid fill">
            <a:extLst>
              <a:ext uri="{FF2B5EF4-FFF2-40B4-BE49-F238E27FC236}">
                <a16:creationId xmlns:a16="http://schemas.microsoft.com/office/drawing/2014/main" id="{89FE14C8-F690-C5AF-1F88-9D16133C68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0000">
            <a:off x="2664461" y="2754967"/>
            <a:ext cx="509734" cy="50973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0" name="Graphic 69" descr="Link with solid fill">
            <a:extLst>
              <a:ext uri="{FF2B5EF4-FFF2-40B4-BE49-F238E27FC236}">
                <a16:creationId xmlns:a16="http://schemas.microsoft.com/office/drawing/2014/main" id="{F6BF25A1-8FF4-DDCE-A685-58EA032B30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0000">
            <a:off x="6839371" y="1780720"/>
            <a:ext cx="509734" cy="50973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id="{3C8B7C09-AA53-E30F-3C7E-F285FEE1FFA0}"/>
              </a:ext>
            </a:extLst>
          </p:cNvPr>
          <p:cNvSpPr/>
          <p:nvPr/>
        </p:nvSpPr>
        <p:spPr>
          <a:xfrm>
            <a:off x="7182833" y="2352713"/>
            <a:ext cx="224573" cy="22457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3F0A35E-F5F9-E950-E63F-133C455E6AC0}"/>
              </a:ext>
            </a:extLst>
          </p:cNvPr>
          <p:cNvSpPr/>
          <p:nvPr/>
        </p:nvSpPr>
        <p:spPr>
          <a:xfrm>
            <a:off x="8222388" y="2852327"/>
            <a:ext cx="3508385" cy="4839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1000">
                <a:schemeClr val="bg1"/>
              </a:gs>
              <a:gs pos="89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08C4FAC-0D0D-C23B-0D89-0AB424216799}"/>
              </a:ext>
            </a:extLst>
          </p:cNvPr>
          <p:cNvSpPr/>
          <p:nvPr/>
        </p:nvSpPr>
        <p:spPr>
          <a:xfrm>
            <a:off x="8219520" y="5367244"/>
            <a:ext cx="3587649" cy="49101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1000">
                <a:schemeClr val="bg1"/>
              </a:gs>
              <a:gs pos="89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180CD9-70CB-7634-8709-44B2621061CE}"/>
              </a:ext>
            </a:extLst>
          </p:cNvPr>
          <p:cNvSpPr/>
          <p:nvPr/>
        </p:nvSpPr>
        <p:spPr>
          <a:xfrm>
            <a:off x="8180330" y="2233748"/>
            <a:ext cx="3587649" cy="579984"/>
          </a:xfrm>
          <a:prstGeom prst="rect">
            <a:avLst/>
          </a:prstGeom>
          <a:noFill/>
          <a:ln w="7620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50A8F7-E37A-410D-FDE0-82C04E6ECA16}"/>
              </a:ext>
            </a:extLst>
          </p:cNvPr>
          <p:cNvSpPr/>
          <p:nvPr/>
        </p:nvSpPr>
        <p:spPr>
          <a:xfrm>
            <a:off x="8180329" y="4787260"/>
            <a:ext cx="3587649" cy="579984"/>
          </a:xfrm>
          <a:prstGeom prst="rect">
            <a:avLst/>
          </a:prstGeom>
          <a:noFill/>
          <a:ln w="7620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427434-EC36-BAF6-D715-A74EC34AF64A}"/>
              </a:ext>
            </a:extLst>
          </p:cNvPr>
          <p:cNvSpPr txBox="1"/>
          <p:nvPr/>
        </p:nvSpPr>
        <p:spPr>
          <a:xfrm>
            <a:off x="1349611" y="4079708"/>
            <a:ext cx="2498700" cy="354925"/>
          </a:xfrm>
          <a:prstGeom prst="round2Same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  <a:latin typeface="+mj-lt"/>
              </a:rPr>
              <a:t>FDA-Approved Drugs</a:t>
            </a:r>
          </a:p>
        </p:txBody>
      </p:sp>
      <p:graphicFrame>
        <p:nvGraphicFramePr>
          <p:cNvPr id="16" name="Table 19">
            <a:extLst>
              <a:ext uri="{FF2B5EF4-FFF2-40B4-BE49-F238E27FC236}">
                <a16:creationId xmlns:a16="http://schemas.microsoft.com/office/drawing/2014/main" id="{6DD2028A-9237-A130-C376-4117BFB92B67}"/>
              </a:ext>
            </a:extLst>
          </p:cNvPr>
          <p:cNvGraphicFramePr>
            <a:graphicFrameLocks noGrp="1"/>
          </p:cNvGraphicFramePr>
          <p:nvPr/>
        </p:nvGraphicFramePr>
        <p:xfrm>
          <a:off x="1343072" y="4448885"/>
          <a:ext cx="3698828" cy="13411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09628">
                  <a:extLst>
                    <a:ext uri="{9D8B030D-6E8A-4147-A177-3AD203B41FA5}">
                      <a16:colId xmlns:a16="http://schemas.microsoft.com/office/drawing/2014/main" val="1184207905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584407514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173013609"/>
                    </a:ext>
                  </a:extLst>
                </a:gridCol>
              </a:tblGrid>
              <a:tr h="266783">
                <a:tc>
                  <a:txBody>
                    <a:bodyPr/>
                    <a:lstStyle/>
                    <a:p>
                      <a:r>
                        <a:rPr lang="en-US" sz="1400" dirty="0" err="1"/>
                        <a:t>brand_name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884692"/>
                  </a:ext>
                </a:extLst>
              </a:tr>
              <a:tr h="372766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Humira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TNF inhibitor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rheumatoid arthritis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169488"/>
                  </a:ext>
                </a:extLst>
              </a:tr>
              <a:tr h="372766">
                <a:tc>
                  <a:txBody>
                    <a:bodyPr/>
                    <a:lstStyle/>
                    <a:p>
                      <a:r>
                        <a:rPr lang="en-US" sz="1400" dirty="0"/>
                        <a:t>Enbrel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TNF inhibitor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plaque psoriasis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448793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20AC21AF-6C2E-CE73-217D-B8689CACE708}"/>
              </a:ext>
            </a:extLst>
          </p:cNvPr>
          <p:cNvSpPr/>
          <p:nvPr/>
        </p:nvSpPr>
        <p:spPr>
          <a:xfrm>
            <a:off x="1349611" y="5260919"/>
            <a:ext cx="3698828" cy="52908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1000">
                <a:schemeClr val="bg1"/>
              </a:gs>
              <a:gs pos="89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BDA9C8-0F62-466C-60F6-80C78110D31D}"/>
              </a:ext>
            </a:extLst>
          </p:cNvPr>
          <p:cNvSpPr txBox="1"/>
          <p:nvPr/>
        </p:nvSpPr>
        <p:spPr>
          <a:xfrm>
            <a:off x="1326818" y="5525462"/>
            <a:ext cx="209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472C4"/>
                </a:solidFill>
              </a:rPr>
              <a:t>Local Data Source</a:t>
            </a:r>
          </a:p>
        </p:txBody>
      </p:sp>
      <p:pic>
        <p:nvPicPr>
          <p:cNvPr id="19" name="Graphic 18" descr="Female Profile with solid fill">
            <a:extLst>
              <a:ext uri="{FF2B5EF4-FFF2-40B4-BE49-F238E27FC236}">
                <a16:creationId xmlns:a16="http://schemas.microsoft.com/office/drawing/2014/main" id="{30915155-6825-ADDD-35F1-171C98936F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180191" y="4386132"/>
            <a:ext cx="1749573" cy="174957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49505C9-BA41-AE1D-CB0C-0917DFEAB6F7}"/>
              </a:ext>
            </a:extLst>
          </p:cNvPr>
          <p:cNvSpPr txBox="1"/>
          <p:nvPr/>
        </p:nvSpPr>
        <p:spPr>
          <a:xfrm>
            <a:off x="4474529" y="5389631"/>
            <a:ext cx="1160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Biomedical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Researcher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3DF0961-741C-3191-B264-19F3AB5332B5}"/>
              </a:ext>
            </a:extLst>
          </p:cNvPr>
          <p:cNvGraphicFramePr>
            <a:graphicFrameLocks noGrp="1"/>
          </p:cNvGraphicFramePr>
          <p:nvPr/>
        </p:nvGraphicFramePr>
        <p:xfrm>
          <a:off x="1201010" y="2035587"/>
          <a:ext cx="3698828" cy="8229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{7DF18680-E054-41AD-8BC1-D1AEF772440D}</a:tableStyleId>
              </a:tblPr>
              <a:tblGrid>
                <a:gridCol w="1209628">
                  <a:extLst>
                    <a:ext uri="{9D8B030D-6E8A-4147-A177-3AD203B41FA5}">
                      <a16:colId xmlns:a16="http://schemas.microsoft.com/office/drawing/2014/main" val="3720802912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96013557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283619998"/>
                    </a:ext>
                  </a:extLst>
                </a:gridCol>
              </a:tblGrid>
              <a:tr h="266783">
                <a:tc>
                  <a:txBody>
                    <a:bodyPr/>
                    <a:lstStyle/>
                    <a:p>
                      <a:r>
                        <a:rPr lang="en-US" sz="1400" dirty="0" err="1"/>
                        <a:t>brand_name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055510"/>
                  </a:ext>
                </a:extLst>
              </a:tr>
              <a:tr h="372766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Humira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TNF inhibitor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rheumatoid arthritis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153891"/>
                  </a:ext>
                </a:extLst>
              </a:tr>
            </a:tbl>
          </a:graphicData>
        </a:graphic>
      </p:graphicFrame>
      <p:pic>
        <p:nvPicPr>
          <p:cNvPr id="68" name="Graphic 67" descr="Link with solid fill">
            <a:extLst>
              <a:ext uri="{FF2B5EF4-FFF2-40B4-BE49-F238E27FC236}">
                <a16:creationId xmlns:a16="http://schemas.microsoft.com/office/drawing/2014/main" id="{CA85A3B5-A9F4-AABD-A1B6-F7655926B5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0000">
            <a:off x="4652598" y="1796019"/>
            <a:ext cx="509734" cy="50973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2025467-E62D-F65F-0F68-F4575F8F29B7}"/>
              </a:ext>
            </a:extLst>
          </p:cNvPr>
          <p:cNvSpPr/>
          <p:nvPr/>
        </p:nvSpPr>
        <p:spPr>
          <a:xfrm>
            <a:off x="10652545" y="3551594"/>
            <a:ext cx="224573" cy="22457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D1CA0D-6283-6E92-48A0-A81DC14BB646}"/>
              </a:ext>
            </a:extLst>
          </p:cNvPr>
          <p:cNvSpPr/>
          <p:nvPr/>
        </p:nvSpPr>
        <p:spPr>
          <a:xfrm>
            <a:off x="10652545" y="3890334"/>
            <a:ext cx="224573" cy="22457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21E5F0-FCFD-2284-DECA-2F6B32F472EA}"/>
              </a:ext>
            </a:extLst>
          </p:cNvPr>
          <p:cNvSpPr/>
          <p:nvPr/>
        </p:nvSpPr>
        <p:spPr>
          <a:xfrm>
            <a:off x="10652542" y="4229074"/>
            <a:ext cx="224573" cy="22457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1E1216-EFB6-619D-D13F-EB7F6E7163D9}"/>
              </a:ext>
            </a:extLst>
          </p:cNvPr>
          <p:cNvSpPr txBox="1"/>
          <p:nvPr/>
        </p:nvSpPr>
        <p:spPr>
          <a:xfrm>
            <a:off x="8257069" y="3417972"/>
            <a:ext cx="2614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AD47"/>
                </a:solidFill>
              </a:rPr>
              <a:t>External Data Source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207112-AA03-1646-E743-6E2C109EBB13}"/>
              </a:ext>
            </a:extLst>
          </p:cNvPr>
          <p:cNvSpPr txBox="1"/>
          <p:nvPr/>
        </p:nvSpPr>
        <p:spPr>
          <a:xfrm>
            <a:off x="8219692" y="6007684"/>
            <a:ext cx="2186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D7D31"/>
                </a:solidFill>
              </a:rPr>
              <a:t>External Data Source</a:t>
            </a:r>
          </a:p>
        </p:txBody>
      </p:sp>
    </p:spTree>
    <p:extLst>
      <p:ext uri="{BB962C8B-B14F-4D97-AF65-F5344CB8AC3E}">
        <p14:creationId xmlns:p14="http://schemas.microsoft.com/office/powerpoint/2010/main" val="3748919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/>
              <a:t>Manually Querying for Relevant External Entities</a:t>
            </a:r>
            <a:endParaRPr lang="en-US" b="0" dirty="0"/>
          </a:p>
        </p:txBody>
      </p:sp>
      <p:pic>
        <p:nvPicPr>
          <p:cNvPr id="55" name="Picture 54" descr="&quot;&quot;">
            <a:extLst>
              <a:ext uri="{FF2B5EF4-FFF2-40B4-BE49-F238E27FC236}">
                <a16:creationId xmlns:a16="http://schemas.microsoft.com/office/drawing/2014/main" id="{69536C31-20F9-B9A3-6A1C-24719764EE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336" y="596126"/>
            <a:ext cx="633257" cy="633257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BCF1F5CB-85F1-624B-7DFE-27040DCC5DD3}"/>
              </a:ext>
            </a:extLst>
          </p:cNvPr>
          <p:cNvSpPr txBox="1">
            <a:spLocks/>
          </p:cNvSpPr>
          <p:nvPr/>
        </p:nvSpPr>
        <p:spPr>
          <a:xfrm>
            <a:off x="6972061" y="117356"/>
            <a:ext cx="5254929" cy="400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0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800" b="0" i="0" u="none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4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ourier New" panose="02070309020205020404" pitchFamily="49" charset="0"/>
              <a:buNone/>
            </a:pPr>
            <a:r>
              <a:rPr lang="en-US" dirty="0"/>
              <a:t>[Rare Daily Staff 2023] &amp; [Ashburn &amp; Thor 2004]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A8CE9C-1B5E-228F-9E1C-C7F0079CB6B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C420797-FCF4-492A-A828-CBC0DD9B3322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ED9B25E3-FDF3-B1CA-C8EC-7DD8D5D50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593" y="1597081"/>
            <a:ext cx="5239930" cy="2461744"/>
          </a:xfrm>
        </p:spPr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SzPct val="100000"/>
              <a:buNone/>
            </a:pPr>
            <a:r>
              <a:rPr lang="en-US" b="1" dirty="0">
                <a:latin typeface="Gill Sans" charset="0"/>
                <a:ea typeface="Gill Sans" charset="0"/>
                <a:cs typeface="Gill Sans" charset="0"/>
              </a:rPr>
              <a:t>Challenges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:</a:t>
            </a:r>
          </a:p>
          <a:p>
            <a:pPr>
              <a:spcBef>
                <a:spcPts val="1200"/>
              </a:spcBef>
              <a:buSzPct val="100000"/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Many external data sources</a:t>
            </a:r>
          </a:p>
          <a:p>
            <a:pPr>
              <a:spcBef>
                <a:spcPts val="1200"/>
              </a:spcBef>
              <a:buSzPct val="100000"/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Data heterogeneity</a:t>
            </a:r>
            <a:r>
              <a:rPr lang="en-US" b="1" dirty="0">
                <a:solidFill>
                  <a:srgbClr val="4472C4"/>
                </a:solidFill>
                <a:latin typeface="Gill Sans" charset="0"/>
                <a:ea typeface="Gill Sans" charset="0"/>
                <a:cs typeface="Gill Sans" charset="0"/>
              </a:rPr>
              <a:t>: 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different representations</a:t>
            </a:r>
          </a:p>
          <a:p>
            <a:pPr lvl="1">
              <a:spcBef>
                <a:spcPts val="1200"/>
              </a:spcBef>
              <a:buSzPct val="100000"/>
            </a:pPr>
            <a:r>
              <a:rPr lang="en-US" b="1" dirty="0">
                <a:solidFill>
                  <a:srgbClr val="4472C4"/>
                </a:solidFill>
                <a:latin typeface="Gill Sans" charset="0"/>
                <a:ea typeface="Gill Sans" charset="0"/>
                <a:cs typeface="Gill Sans" charset="0"/>
              </a:rPr>
              <a:t>Humira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dirty="0"/>
              <a:t>= </a:t>
            </a:r>
            <a:r>
              <a:rPr lang="en-US" b="1" dirty="0">
                <a:solidFill>
                  <a:srgbClr val="70AD47"/>
                </a:solidFill>
              </a:rPr>
              <a:t>Adalimumab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= </a:t>
            </a:r>
            <a:r>
              <a:rPr lang="en-US" b="1" dirty="0">
                <a:solidFill>
                  <a:srgbClr val="ED7D31"/>
                </a:solidFill>
              </a:rPr>
              <a:t>C</a:t>
            </a:r>
            <a:r>
              <a:rPr lang="en-US" b="1" baseline="-25000" dirty="0">
                <a:solidFill>
                  <a:srgbClr val="ED7D31"/>
                </a:solidFill>
              </a:rPr>
              <a:t>6428</a:t>
            </a:r>
            <a:r>
              <a:rPr lang="en-US" b="1" dirty="0">
                <a:solidFill>
                  <a:srgbClr val="ED7D31"/>
                </a:solidFill>
              </a:rPr>
              <a:t>H</a:t>
            </a:r>
            <a:r>
              <a:rPr lang="en-US" b="1" baseline="-25000" dirty="0">
                <a:solidFill>
                  <a:srgbClr val="ED7D31"/>
                </a:solidFill>
              </a:rPr>
              <a:t>9912</a:t>
            </a:r>
            <a:r>
              <a:rPr lang="en-US" b="1" dirty="0">
                <a:solidFill>
                  <a:srgbClr val="ED7D31"/>
                </a:solidFill>
              </a:rPr>
              <a:t>N</a:t>
            </a:r>
            <a:r>
              <a:rPr lang="en-US" b="1" baseline="-25000" dirty="0">
                <a:solidFill>
                  <a:srgbClr val="ED7D31"/>
                </a:solidFill>
              </a:rPr>
              <a:t>1694</a:t>
            </a:r>
            <a:r>
              <a:rPr lang="en-US" b="1" dirty="0">
                <a:solidFill>
                  <a:srgbClr val="ED7D31"/>
                </a:solidFill>
              </a:rPr>
              <a:t>O</a:t>
            </a:r>
            <a:r>
              <a:rPr lang="en-US" b="1" baseline="-25000" dirty="0">
                <a:solidFill>
                  <a:srgbClr val="ED7D31"/>
                </a:solidFill>
              </a:rPr>
              <a:t>1987</a:t>
            </a:r>
            <a:r>
              <a:rPr lang="en-US" b="1" dirty="0">
                <a:solidFill>
                  <a:srgbClr val="ED7D31"/>
                </a:solidFill>
              </a:rPr>
              <a:t>S</a:t>
            </a:r>
            <a:r>
              <a:rPr lang="en-US" b="1" baseline="-25000" dirty="0">
                <a:solidFill>
                  <a:srgbClr val="ED7D31"/>
                </a:solidFill>
              </a:rPr>
              <a:t>46</a:t>
            </a:r>
            <a:r>
              <a:rPr lang="en-US" baseline="-25000" dirty="0">
                <a:solidFill>
                  <a:schemeClr val="dk1"/>
                </a:solidFill>
              </a:rPr>
              <a:t> </a:t>
            </a:r>
            <a:r>
              <a:rPr lang="en-US" dirty="0"/>
              <a:t>= </a:t>
            </a:r>
            <a:r>
              <a:rPr lang="en-US" b="1" dirty="0"/>
              <a:t>???</a:t>
            </a:r>
            <a:endParaRPr lang="en-US" b="1" dirty="0">
              <a:latin typeface="Gill Sans" charset="0"/>
              <a:ea typeface="Gill Sans" charset="0"/>
              <a:cs typeface="Gill Sans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1C051EF-91C2-FA8D-28EC-4BA579B1189B}"/>
              </a:ext>
            </a:extLst>
          </p:cNvPr>
          <p:cNvSpPr txBox="1"/>
          <p:nvPr/>
        </p:nvSpPr>
        <p:spPr>
          <a:xfrm>
            <a:off x="1349611" y="4079708"/>
            <a:ext cx="2498700" cy="354925"/>
          </a:xfrm>
          <a:prstGeom prst="round2Same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  <a:latin typeface="+mj-lt"/>
              </a:rPr>
              <a:t>FDA-Approved Drugs</a:t>
            </a:r>
          </a:p>
        </p:txBody>
      </p:sp>
      <p:graphicFrame>
        <p:nvGraphicFramePr>
          <p:cNvPr id="40" name="Table 19">
            <a:extLst>
              <a:ext uri="{FF2B5EF4-FFF2-40B4-BE49-F238E27FC236}">
                <a16:creationId xmlns:a16="http://schemas.microsoft.com/office/drawing/2014/main" id="{08644F40-9D66-CDCD-C6E0-94498D7E1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219511"/>
              </p:ext>
            </p:extLst>
          </p:nvPr>
        </p:nvGraphicFramePr>
        <p:xfrm>
          <a:off x="1343072" y="4448885"/>
          <a:ext cx="3698828" cy="13411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09628">
                  <a:extLst>
                    <a:ext uri="{9D8B030D-6E8A-4147-A177-3AD203B41FA5}">
                      <a16:colId xmlns:a16="http://schemas.microsoft.com/office/drawing/2014/main" val="1184207905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584407514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173013609"/>
                    </a:ext>
                  </a:extLst>
                </a:gridCol>
              </a:tblGrid>
              <a:tr h="266783">
                <a:tc>
                  <a:txBody>
                    <a:bodyPr/>
                    <a:lstStyle/>
                    <a:p>
                      <a:r>
                        <a:rPr lang="en-US" sz="1400" dirty="0" err="1"/>
                        <a:t>brand_name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884692"/>
                  </a:ext>
                </a:extLst>
              </a:tr>
              <a:tr h="372766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Humira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TNF inhibitor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rheumatoid arthritis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169488"/>
                  </a:ext>
                </a:extLst>
              </a:tr>
              <a:tr h="372766">
                <a:tc>
                  <a:txBody>
                    <a:bodyPr/>
                    <a:lstStyle/>
                    <a:p>
                      <a:r>
                        <a:rPr lang="en-US" sz="1400" dirty="0"/>
                        <a:t>Enbrel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TNF inhibitor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plaque psoriasis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448793"/>
                  </a:ext>
                </a:extLst>
              </a:tr>
            </a:tbl>
          </a:graphicData>
        </a:graphic>
      </p:graphicFrame>
      <p:sp>
        <p:nvSpPr>
          <p:cNvPr id="41" name="Rectangle 40">
            <a:extLst>
              <a:ext uri="{FF2B5EF4-FFF2-40B4-BE49-F238E27FC236}">
                <a16:creationId xmlns:a16="http://schemas.microsoft.com/office/drawing/2014/main" id="{5A87B6AD-F15D-473F-2B98-9DD0968E751B}"/>
              </a:ext>
            </a:extLst>
          </p:cNvPr>
          <p:cNvSpPr/>
          <p:nvPr/>
        </p:nvSpPr>
        <p:spPr>
          <a:xfrm>
            <a:off x="1349611" y="5260919"/>
            <a:ext cx="3698828" cy="52908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1000">
                <a:schemeClr val="bg1"/>
              </a:gs>
              <a:gs pos="89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E4ACC8-E9D6-9EB0-C50D-C434FA3A82E8}"/>
              </a:ext>
            </a:extLst>
          </p:cNvPr>
          <p:cNvSpPr txBox="1"/>
          <p:nvPr/>
        </p:nvSpPr>
        <p:spPr>
          <a:xfrm>
            <a:off x="1326818" y="5525462"/>
            <a:ext cx="209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472C4"/>
                </a:solidFill>
              </a:rPr>
              <a:t>Local Data Source</a:t>
            </a:r>
          </a:p>
        </p:txBody>
      </p:sp>
      <p:pic>
        <p:nvPicPr>
          <p:cNvPr id="43" name="Graphic 42" descr="Female Profile with solid fill">
            <a:extLst>
              <a:ext uri="{FF2B5EF4-FFF2-40B4-BE49-F238E27FC236}">
                <a16:creationId xmlns:a16="http://schemas.microsoft.com/office/drawing/2014/main" id="{FD6E5157-BD87-2648-9129-809C7A4EB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180191" y="4386132"/>
            <a:ext cx="1749573" cy="174957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9D7CE1E-A93D-F6F0-22A1-99009D9D6177}"/>
              </a:ext>
            </a:extLst>
          </p:cNvPr>
          <p:cNvSpPr txBox="1"/>
          <p:nvPr/>
        </p:nvSpPr>
        <p:spPr>
          <a:xfrm>
            <a:off x="4474529" y="5389631"/>
            <a:ext cx="1160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Biomedical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Researcher</a:t>
            </a:r>
          </a:p>
        </p:txBody>
      </p:sp>
      <p:graphicFrame>
        <p:nvGraphicFramePr>
          <p:cNvPr id="45" name="Table 19">
            <a:extLst>
              <a:ext uri="{FF2B5EF4-FFF2-40B4-BE49-F238E27FC236}">
                <a16:creationId xmlns:a16="http://schemas.microsoft.com/office/drawing/2014/main" id="{EEDA4CD0-E3D0-EAC3-1458-95414EAF8CFF}"/>
              </a:ext>
            </a:extLst>
          </p:cNvPr>
          <p:cNvGraphicFramePr>
            <a:graphicFrameLocks noGrp="1"/>
          </p:cNvGraphicFramePr>
          <p:nvPr/>
        </p:nvGraphicFramePr>
        <p:xfrm>
          <a:off x="8249109" y="1969344"/>
          <a:ext cx="3481664" cy="1341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02518">
                  <a:extLst>
                    <a:ext uri="{9D8B030D-6E8A-4147-A177-3AD203B41FA5}">
                      <a16:colId xmlns:a16="http://schemas.microsoft.com/office/drawing/2014/main" val="1184207905"/>
                    </a:ext>
                  </a:extLst>
                </a:gridCol>
                <a:gridCol w="2179146">
                  <a:extLst>
                    <a:ext uri="{9D8B030D-6E8A-4147-A177-3AD203B41FA5}">
                      <a16:colId xmlns:a16="http://schemas.microsoft.com/office/drawing/2014/main" val="3584407514"/>
                    </a:ext>
                  </a:extLst>
                </a:gridCol>
              </a:tblGrid>
              <a:tr h="222026">
                <a:tc>
                  <a:txBody>
                    <a:bodyPr/>
                    <a:lstStyle/>
                    <a:p>
                      <a:r>
                        <a:rPr lang="en-US" sz="1400" dirty="0" err="1"/>
                        <a:t>generic_name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err="1"/>
                        <a:t>adverse_effects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884692"/>
                  </a:ext>
                </a:extLst>
              </a:tr>
              <a:tr h="222026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Adalimumab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After treatment with adalimumab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169488"/>
                  </a:ext>
                </a:extLst>
              </a:tr>
              <a:tr h="2220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Etanercept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Etanercept binds specifically to tumor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448793"/>
                  </a:ext>
                </a:extLst>
              </a:tr>
            </a:tbl>
          </a:graphicData>
        </a:graphic>
      </p:graphicFrame>
      <p:graphicFrame>
        <p:nvGraphicFramePr>
          <p:cNvPr id="46" name="Table 19">
            <a:extLst>
              <a:ext uri="{FF2B5EF4-FFF2-40B4-BE49-F238E27FC236}">
                <a16:creationId xmlns:a16="http://schemas.microsoft.com/office/drawing/2014/main" id="{F7B618A8-53A4-7BFA-53D1-335D2D64C064}"/>
              </a:ext>
            </a:extLst>
          </p:cNvPr>
          <p:cNvGraphicFramePr>
            <a:graphicFrameLocks noGrp="1"/>
          </p:cNvGraphicFramePr>
          <p:nvPr/>
        </p:nvGraphicFramePr>
        <p:xfrm>
          <a:off x="8222388" y="4516362"/>
          <a:ext cx="3508385" cy="1341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91947">
                  <a:extLst>
                    <a:ext uri="{9D8B030D-6E8A-4147-A177-3AD203B41FA5}">
                      <a16:colId xmlns:a16="http://schemas.microsoft.com/office/drawing/2014/main" val="1184207905"/>
                    </a:ext>
                  </a:extLst>
                </a:gridCol>
                <a:gridCol w="1716438">
                  <a:extLst>
                    <a:ext uri="{9D8B030D-6E8A-4147-A177-3AD203B41FA5}">
                      <a16:colId xmlns:a16="http://schemas.microsoft.com/office/drawing/2014/main" val="3584407514"/>
                    </a:ext>
                  </a:extLst>
                </a:gridCol>
              </a:tblGrid>
              <a:tr h="137693">
                <a:tc>
                  <a:txBody>
                    <a:bodyPr/>
                    <a:lstStyle/>
                    <a:p>
                      <a:r>
                        <a:rPr lang="en-US" sz="1400" dirty="0"/>
                        <a:t>formula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mechanisms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884692"/>
                  </a:ext>
                </a:extLst>
              </a:tr>
              <a:tr h="137693"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C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6428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H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9912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N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1694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O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1987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S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46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Binds with specificity to tumor 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169488"/>
                  </a:ext>
                </a:extLst>
              </a:tr>
              <a:tr h="137693"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C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2224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H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3475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N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621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O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698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S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36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There are two distinct receptors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448793"/>
                  </a:ext>
                </a:extLst>
              </a:tr>
            </a:tbl>
          </a:graphicData>
        </a:graphic>
      </p:graphicFrame>
      <p:sp>
        <p:nvSpPr>
          <p:cNvPr id="47" name="Oval 46">
            <a:extLst>
              <a:ext uri="{FF2B5EF4-FFF2-40B4-BE49-F238E27FC236}">
                <a16:creationId xmlns:a16="http://schemas.microsoft.com/office/drawing/2014/main" id="{0CB3FD0B-B9C0-7905-AFAE-66C19BB61F5C}"/>
              </a:ext>
            </a:extLst>
          </p:cNvPr>
          <p:cNvSpPr/>
          <p:nvPr/>
        </p:nvSpPr>
        <p:spPr>
          <a:xfrm>
            <a:off x="10652545" y="3551594"/>
            <a:ext cx="224573" cy="22457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6E28045-5D1A-4DE3-F029-2C77B4B078B0}"/>
              </a:ext>
            </a:extLst>
          </p:cNvPr>
          <p:cNvSpPr/>
          <p:nvPr/>
        </p:nvSpPr>
        <p:spPr>
          <a:xfrm>
            <a:off x="10652545" y="3890334"/>
            <a:ext cx="224573" cy="22457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2372C4B-F33C-AB36-04FD-A0E20903C7C0}"/>
              </a:ext>
            </a:extLst>
          </p:cNvPr>
          <p:cNvSpPr/>
          <p:nvPr/>
        </p:nvSpPr>
        <p:spPr>
          <a:xfrm>
            <a:off x="10652542" y="4229074"/>
            <a:ext cx="224573" cy="22457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2D1B3D9-2195-1CC5-073E-878875FB683B}"/>
              </a:ext>
            </a:extLst>
          </p:cNvPr>
          <p:cNvSpPr txBox="1"/>
          <p:nvPr/>
        </p:nvSpPr>
        <p:spPr>
          <a:xfrm>
            <a:off x="8260537" y="1597081"/>
            <a:ext cx="1858439" cy="354925"/>
          </a:xfrm>
          <a:prstGeom prst="round2SameRect">
            <a:avLst/>
          </a:prstGeom>
          <a:solidFill>
            <a:srgbClr val="70AD47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  <a:latin typeface="+mj-lt"/>
              </a:rPr>
              <a:t>Generic Drugs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C080CD4-27A4-ECF4-F8A3-C64706046A95}"/>
              </a:ext>
            </a:extLst>
          </p:cNvPr>
          <p:cNvSpPr txBox="1"/>
          <p:nvPr/>
        </p:nvSpPr>
        <p:spPr>
          <a:xfrm>
            <a:off x="8233818" y="4143570"/>
            <a:ext cx="1885159" cy="354925"/>
          </a:xfrm>
          <a:prstGeom prst="round2SameRect">
            <a:avLst/>
          </a:prstGeom>
          <a:solidFill>
            <a:srgbClr val="ED7D31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  <a:latin typeface="+mj-lt"/>
              </a:rPr>
              <a:t>Bio Compounds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7B3842-0859-E3B0-2A8C-83FAFF2040BF}"/>
              </a:ext>
            </a:extLst>
          </p:cNvPr>
          <p:cNvSpPr/>
          <p:nvPr/>
        </p:nvSpPr>
        <p:spPr>
          <a:xfrm>
            <a:off x="8222388" y="2852327"/>
            <a:ext cx="3508385" cy="4839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1000">
                <a:schemeClr val="bg1"/>
              </a:gs>
              <a:gs pos="89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927C98D-F7BF-A796-B5FA-3AD07DD8BC6F}"/>
              </a:ext>
            </a:extLst>
          </p:cNvPr>
          <p:cNvSpPr/>
          <p:nvPr/>
        </p:nvSpPr>
        <p:spPr>
          <a:xfrm>
            <a:off x="8219520" y="5367244"/>
            <a:ext cx="3587649" cy="49101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1000">
                <a:schemeClr val="bg1"/>
              </a:gs>
              <a:gs pos="89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5DB4EA8-22AD-B4EF-B126-2E81BDE7DF52}"/>
              </a:ext>
            </a:extLst>
          </p:cNvPr>
          <p:cNvSpPr txBox="1"/>
          <p:nvPr/>
        </p:nvSpPr>
        <p:spPr>
          <a:xfrm>
            <a:off x="8257069" y="3417972"/>
            <a:ext cx="2614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AD47"/>
                </a:solidFill>
              </a:rPr>
              <a:t>External Data Source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450F3-03B3-F706-D2A1-F525CA207EE9}"/>
              </a:ext>
            </a:extLst>
          </p:cNvPr>
          <p:cNvSpPr txBox="1"/>
          <p:nvPr/>
        </p:nvSpPr>
        <p:spPr>
          <a:xfrm>
            <a:off x="8219692" y="6007684"/>
            <a:ext cx="2186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D7D31"/>
                </a:solidFill>
              </a:rPr>
              <a:t>External Data Source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4959A84-2777-AEA9-686A-D2A132CDCAC8}"/>
              </a:ext>
            </a:extLst>
          </p:cNvPr>
          <p:cNvGrpSpPr/>
          <p:nvPr/>
        </p:nvGrpSpPr>
        <p:grpSpPr>
          <a:xfrm>
            <a:off x="8491900" y="5126408"/>
            <a:ext cx="2861899" cy="852915"/>
            <a:chOff x="4141919" y="2939717"/>
            <a:chExt cx="2272098" cy="852915"/>
          </a:xfrm>
          <a:effectLst>
            <a:outerShdw blurRad="50800" dir="5400000" algn="ctr" rotWithShape="0">
              <a:srgbClr val="000000">
                <a:alpha val="43137"/>
              </a:srgbClr>
            </a:outerShdw>
          </a:effectLst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E851E1F-034C-70FD-7B96-D273CE746F5E}"/>
                </a:ext>
              </a:extLst>
            </p:cNvPr>
            <p:cNvSpPr/>
            <p:nvPr/>
          </p:nvSpPr>
          <p:spPr>
            <a:xfrm>
              <a:off x="4141919" y="2939717"/>
              <a:ext cx="2272098" cy="852915"/>
            </a:xfrm>
            <a:prstGeom prst="rect">
              <a:avLst/>
            </a:prstGeom>
            <a:solidFill>
              <a:srgbClr val="ED7D31"/>
            </a:solidFill>
            <a:effectLst>
              <a:outerShdw blurRad="50800" dist="38100" dir="2700000" sx="103000" sy="10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090FCAC-0D47-6018-375E-4009FA4832D0}"/>
                </a:ext>
              </a:extLst>
            </p:cNvPr>
            <p:cNvSpPr txBox="1"/>
            <p:nvPr/>
          </p:nvSpPr>
          <p:spPr>
            <a:xfrm>
              <a:off x="4188900" y="3048672"/>
              <a:ext cx="1525248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C760854-6C6D-D760-67F1-F9B544ECDE89}"/>
                </a:ext>
              </a:extLst>
            </p:cNvPr>
            <p:cNvSpPr/>
            <p:nvPr/>
          </p:nvSpPr>
          <p:spPr>
            <a:xfrm>
              <a:off x="5762859" y="3048672"/>
              <a:ext cx="535851" cy="307777"/>
            </a:xfrm>
            <a:prstGeom prst="rect">
              <a:avLst/>
            </a:prstGeom>
            <a:solidFill>
              <a:srgbClr val="ED7D3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Search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CAE8B4F-9F0A-3D1A-DC9E-D220B38D8A83}"/>
                </a:ext>
              </a:extLst>
            </p:cNvPr>
            <p:cNvSpPr/>
            <p:nvPr/>
          </p:nvSpPr>
          <p:spPr>
            <a:xfrm>
              <a:off x="4190629" y="3446297"/>
              <a:ext cx="2174677" cy="30777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1DF5525-3099-3591-61E0-E646D5457A4C}"/>
              </a:ext>
            </a:extLst>
          </p:cNvPr>
          <p:cNvGrpSpPr/>
          <p:nvPr/>
        </p:nvGrpSpPr>
        <p:grpSpPr>
          <a:xfrm>
            <a:off x="8491898" y="2530725"/>
            <a:ext cx="2861899" cy="852915"/>
            <a:chOff x="4141919" y="2939717"/>
            <a:chExt cx="2272098" cy="852915"/>
          </a:xfrm>
          <a:effectLst>
            <a:outerShdw blurRad="50800" dir="5400000" algn="ctr" rotWithShape="0">
              <a:srgbClr val="000000">
                <a:alpha val="43137"/>
              </a:srgbClr>
            </a:outerShdw>
          </a:effectLst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DAD58B6-9BFB-9F08-540C-D916833CAA23}"/>
                </a:ext>
              </a:extLst>
            </p:cNvPr>
            <p:cNvSpPr/>
            <p:nvPr/>
          </p:nvSpPr>
          <p:spPr>
            <a:xfrm>
              <a:off x="4141919" y="2939717"/>
              <a:ext cx="2272098" cy="852915"/>
            </a:xfrm>
            <a:prstGeom prst="rect">
              <a:avLst/>
            </a:prstGeom>
            <a:solidFill>
              <a:srgbClr val="70AD47"/>
            </a:solidFill>
            <a:effectLst>
              <a:outerShdw blurRad="50800" dist="38100" dir="2700000" sx="103000" sy="10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205DB54-7AFF-62DC-205C-FD6D08DBA0A1}"/>
                </a:ext>
              </a:extLst>
            </p:cNvPr>
            <p:cNvSpPr txBox="1"/>
            <p:nvPr/>
          </p:nvSpPr>
          <p:spPr>
            <a:xfrm>
              <a:off x="4190630" y="3048672"/>
              <a:ext cx="1523518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F04BC0-79C0-CB0F-1BCE-8A3BD780747D}"/>
                </a:ext>
              </a:extLst>
            </p:cNvPr>
            <p:cNvSpPr/>
            <p:nvPr/>
          </p:nvSpPr>
          <p:spPr>
            <a:xfrm>
              <a:off x="5762859" y="3048672"/>
              <a:ext cx="535851" cy="307777"/>
            </a:xfrm>
            <a:prstGeom prst="rect">
              <a:avLst/>
            </a:prstGeom>
            <a:solidFill>
              <a:srgbClr val="70AD4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Search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18233BC-341B-865E-8793-8698F789D5C1}"/>
                </a:ext>
              </a:extLst>
            </p:cNvPr>
            <p:cNvSpPr/>
            <p:nvPr/>
          </p:nvSpPr>
          <p:spPr>
            <a:xfrm>
              <a:off x="4190629" y="3446297"/>
              <a:ext cx="2174677" cy="30777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3191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1</a:t>
            </a:r>
            <a:r>
              <a:rPr lang="en-US" sz="2800" baseline="30000" dirty="0"/>
              <a:t>st</a:t>
            </a:r>
            <a:r>
              <a:rPr lang="en-US" sz="2800" dirty="0"/>
              <a:t> Try: Query = Too Specific to Local Source</a:t>
            </a:r>
            <a:endParaRPr lang="en-US" b="0" dirty="0"/>
          </a:p>
        </p:txBody>
      </p:sp>
      <p:pic>
        <p:nvPicPr>
          <p:cNvPr id="55" name="Picture 54" descr="&quot;&quot;">
            <a:extLst>
              <a:ext uri="{FF2B5EF4-FFF2-40B4-BE49-F238E27FC236}">
                <a16:creationId xmlns:a16="http://schemas.microsoft.com/office/drawing/2014/main" id="{69536C31-20F9-B9A3-6A1C-24719764EE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336" y="596126"/>
            <a:ext cx="633257" cy="633257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BCF1F5CB-85F1-624B-7DFE-27040DCC5DD3}"/>
              </a:ext>
            </a:extLst>
          </p:cNvPr>
          <p:cNvSpPr txBox="1">
            <a:spLocks/>
          </p:cNvSpPr>
          <p:nvPr/>
        </p:nvSpPr>
        <p:spPr>
          <a:xfrm>
            <a:off x="6972061" y="117356"/>
            <a:ext cx="5254929" cy="400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0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800" b="0" i="0" u="none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4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ourier New" panose="02070309020205020404" pitchFamily="49" charset="0"/>
              <a:buNone/>
            </a:pPr>
            <a:r>
              <a:rPr lang="en-US" dirty="0"/>
              <a:t>[Rare Daily Staff 2023] &amp; [Ashburn &amp; Thor 2004]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A8CE9C-1B5E-228F-9E1C-C7F0079CB6B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C420797-FCF4-492A-A828-CBC0DD9B3322}" type="slidenum">
              <a:rPr lang="en-US" smtClean="0"/>
              <a:t>8</a:t>
            </a:fld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1C051EF-91C2-FA8D-28EC-4BA579B1189B}"/>
              </a:ext>
            </a:extLst>
          </p:cNvPr>
          <p:cNvSpPr txBox="1"/>
          <p:nvPr/>
        </p:nvSpPr>
        <p:spPr>
          <a:xfrm>
            <a:off x="922352" y="3074075"/>
            <a:ext cx="2498700" cy="354925"/>
          </a:xfrm>
          <a:prstGeom prst="round2Same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  <a:latin typeface="+mj-lt"/>
              </a:rPr>
              <a:t>FDA-Approved Drugs</a:t>
            </a:r>
          </a:p>
        </p:txBody>
      </p:sp>
      <p:graphicFrame>
        <p:nvGraphicFramePr>
          <p:cNvPr id="40" name="Table 19">
            <a:extLst>
              <a:ext uri="{FF2B5EF4-FFF2-40B4-BE49-F238E27FC236}">
                <a16:creationId xmlns:a16="http://schemas.microsoft.com/office/drawing/2014/main" id="{08644F40-9D66-CDCD-C6E0-94498D7E11DB}"/>
              </a:ext>
            </a:extLst>
          </p:cNvPr>
          <p:cNvGraphicFramePr>
            <a:graphicFrameLocks noGrp="1"/>
          </p:cNvGraphicFramePr>
          <p:nvPr/>
        </p:nvGraphicFramePr>
        <p:xfrm>
          <a:off x="915813" y="3443252"/>
          <a:ext cx="3698828" cy="13411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09628">
                  <a:extLst>
                    <a:ext uri="{9D8B030D-6E8A-4147-A177-3AD203B41FA5}">
                      <a16:colId xmlns:a16="http://schemas.microsoft.com/office/drawing/2014/main" val="1184207905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584407514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173013609"/>
                    </a:ext>
                  </a:extLst>
                </a:gridCol>
              </a:tblGrid>
              <a:tr h="266783">
                <a:tc>
                  <a:txBody>
                    <a:bodyPr/>
                    <a:lstStyle/>
                    <a:p>
                      <a:r>
                        <a:rPr lang="en-US" sz="1400" dirty="0" err="1"/>
                        <a:t>brand_name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884692"/>
                  </a:ext>
                </a:extLst>
              </a:tr>
              <a:tr h="372766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Humira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TNF inhibitor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rheumatoid arthritis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169488"/>
                  </a:ext>
                </a:extLst>
              </a:tr>
              <a:tr h="372766">
                <a:tc>
                  <a:txBody>
                    <a:bodyPr/>
                    <a:lstStyle/>
                    <a:p>
                      <a:r>
                        <a:rPr lang="en-US" sz="1400" dirty="0"/>
                        <a:t>Enbrel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TNF inhibitor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plaque psoriasis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448793"/>
                  </a:ext>
                </a:extLst>
              </a:tr>
            </a:tbl>
          </a:graphicData>
        </a:graphic>
      </p:graphicFrame>
      <p:sp>
        <p:nvSpPr>
          <p:cNvPr id="41" name="Rectangle 40">
            <a:extLst>
              <a:ext uri="{FF2B5EF4-FFF2-40B4-BE49-F238E27FC236}">
                <a16:creationId xmlns:a16="http://schemas.microsoft.com/office/drawing/2014/main" id="{5A87B6AD-F15D-473F-2B98-9DD0968E751B}"/>
              </a:ext>
            </a:extLst>
          </p:cNvPr>
          <p:cNvSpPr/>
          <p:nvPr/>
        </p:nvSpPr>
        <p:spPr>
          <a:xfrm>
            <a:off x="922352" y="4255286"/>
            <a:ext cx="3698828" cy="52908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1000">
                <a:schemeClr val="bg1"/>
              </a:gs>
              <a:gs pos="89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E4ACC8-E9D6-9EB0-C50D-C434FA3A82E8}"/>
              </a:ext>
            </a:extLst>
          </p:cNvPr>
          <p:cNvSpPr txBox="1"/>
          <p:nvPr/>
        </p:nvSpPr>
        <p:spPr>
          <a:xfrm>
            <a:off x="899559" y="4519829"/>
            <a:ext cx="209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472C4"/>
                </a:solidFill>
              </a:rPr>
              <a:t>Local Data Source</a:t>
            </a:r>
          </a:p>
        </p:txBody>
      </p:sp>
      <p:pic>
        <p:nvPicPr>
          <p:cNvPr id="43" name="Graphic 42" descr="Female Profile with solid fill">
            <a:extLst>
              <a:ext uri="{FF2B5EF4-FFF2-40B4-BE49-F238E27FC236}">
                <a16:creationId xmlns:a16="http://schemas.microsoft.com/office/drawing/2014/main" id="{FD6E5157-BD87-2648-9129-809C7A4EB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141119" y="3378597"/>
            <a:ext cx="1749573" cy="17495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B02629-A9B3-2540-9AD4-BE45D83D98EE}"/>
              </a:ext>
            </a:extLst>
          </p:cNvPr>
          <p:cNvSpPr txBox="1"/>
          <p:nvPr/>
        </p:nvSpPr>
        <p:spPr>
          <a:xfrm>
            <a:off x="3453746" y="4365941"/>
            <a:ext cx="1160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Biomedical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Researcher</a:t>
            </a:r>
          </a:p>
        </p:txBody>
      </p:sp>
      <p:graphicFrame>
        <p:nvGraphicFramePr>
          <p:cNvPr id="12" name="Table 19">
            <a:extLst>
              <a:ext uri="{FF2B5EF4-FFF2-40B4-BE49-F238E27FC236}">
                <a16:creationId xmlns:a16="http://schemas.microsoft.com/office/drawing/2014/main" id="{10D75FE2-7E07-4FCF-7CB2-6EB53EE35C87}"/>
              </a:ext>
            </a:extLst>
          </p:cNvPr>
          <p:cNvGraphicFramePr>
            <a:graphicFrameLocks noGrp="1"/>
          </p:cNvGraphicFramePr>
          <p:nvPr/>
        </p:nvGraphicFramePr>
        <p:xfrm>
          <a:off x="8249109" y="1969344"/>
          <a:ext cx="3481664" cy="1341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02518">
                  <a:extLst>
                    <a:ext uri="{9D8B030D-6E8A-4147-A177-3AD203B41FA5}">
                      <a16:colId xmlns:a16="http://schemas.microsoft.com/office/drawing/2014/main" val="1184207905"/>
                    </a:ext>
                  </a:extLst>
                </a:gridCol>
                <a:gridCol w="2179146">
                  <a:extLst>
                    <a:ext uri="{9D8B030D-6E8A-4147-A177-3AD203B41FA5}">
                      <a16:colId xmlns:a16="http://schemas.microsoft.com/office/drawing/2014/main" val="3584407514"/>
                    </a:ext>
                  </a:extLst>
                </a:gridCol>
              </a:tblGrid>
              <a:tr h="222026">
                <a:tc>
                  <a:txBody>
                    <a:bodyPr/>
                    <a:lstStyle/>
                    <a:p>
                      <a:r>
                        <a:rPr lang="en-US" sz="1400" dirty="0" err="1"/>
                        <a:t>generic_name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err="1"/>
                        <a:t>adverse_effects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884692"/>
                  </a:ext>
                </a:extLst>
              </a:tr>
              <a:tr h="222026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Adalimumab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After treatment with adalimumab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169488"/>
                  </a:ext>
                </a:extLst>
              </a:tr>
              <a:tr h="2220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Etanercept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Etanercept binds specifically to tumor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448793"/>
                  </a:ext>
                </a:extLst>
              </a:tr>
            </a:tbl>
          </a:graphicData>
        </a:graphic>
      </p:graphicFrame>
      <p:graphicFrame>
        <p:nvGraphicFramePr>
          <p:cNvPr id="13" name="Table 19">
            <a:extLst>
              <a:ext uri="{FF2B5EF4-FFF2-40B4-BE49-F238E27FC236}">
                <a16:creationId xmlns:a16="http://schemas.microsoft.com/office/drawing/2014/main" id="{2D524B3A-3855-EFB4-7CD0-BEA5282B2EEF}"/>
              </a:ext>
            </a:extLst>
          </p:cNvPr>
          <p:cNvGraphicFramePr>
            <a:graphicFrameLocks noGrp="1"/>
          </p:cNvGraphicFramePr>
          <p:nvPr/>
        </p:nvGraphicFramePr>
        <p:xfrm>
          <a:off x="8222388" y="4516362"/>
          <a:ext cx="3508385" cy="1341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91947">
                  <a:extLst>
                    <a:ext uri="{9D8B030D-6E8A-4147-A177-3AD203B41FA5}">
                      <a16:colId xmlns:a16="http://schemas.microsoft.com/office/drawing/2014/main" val="1184207905"/>
                    </a:ext>
                  </a:extLst>
                </a:gridCol>
                <a:gridCol w="1716438">
                  <a:extLst>
                    <a:ext uri="{9D8B030D-6E8A-4147-A177-3AD203B41FA5}">
                      <a16:colId xmlns:a16="http://schemas.microsoft.com/office/drawing/2014/main" val="3584407514"/>
                    </a:ext>
                  </a:extLst>
                </a:gridCol>
              </a:tblGrid>
              <a:tr h="137693">
                <a:tc>
                  <a:txBody>
                    <a:bodyPr/>
                    <a:lstStyle/>
                    <a:p>
                      <a:r>
                        <a:rPr lang="en-US" sz="1400" dirty="0"/>
                        <a:t>formula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mechanisms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884692"/>
                  </a:ext>
                </a:extLst>
              </a:tr>
              <a:tr h="137693"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C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6428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H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9912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N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1694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O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1987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S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46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Binds with specificity to tumor 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169488"/>
                  </a:ext>
                </a:extLst>
              </a:tr>
              <a:tr h="137693"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C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2224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H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3475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N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621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O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698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S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36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There are two distinct receptors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448793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754C9257-CB40-282C-434C-F371E71E3F3C}"/>
              </a:ext>
            </a:extLst>
          </p:cNvPr>
          <p:cNvSpPr/>
          <p:nvPr/>
        </p:nvSpPr>
        <p:spPr>
          <a:xfrm>
            <a:off x="10652545" y="3551594"/>
            <a:ext cx="224573" cy="22457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AF2466-33DD-A56E-9215-1D43814273D5}"/>
              </a:ext>
            </a:extLst>
          </p:cNvPr>
          <p:cNvSpPr/>
          <p:nvPr/>
        </p:nvSpPr>
        <p:spPr>
          <a:xfrm>
            <a:off x="10652545" y="3890334"/>
            <a:ext cx="224573" cy="22457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6FFBEC6-BB96-F81B-ECF4-EDF10219CB2A}"/>
              </a:ext>
            </a:extLst>
          </p:cNvPr>
          <p:cNvSpPr/>
          <p:nvPr/>
        </p:nvSpPr>
        <p:spPr>
          <a:xfrm>
            <a:off x="10652542" y="4229074"/>
            <a:ext cx="224573" cy="22457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86878D-E802-FEE7-8091-C3D60ACFB7CC}"/>
              </a:ext>
            </a:extLst>
          </p:cNvPr>
          <p:cNvSpPr txBox="1"/>
          <p:nvPr/>
        </p:nvSpPr>
        <p:spPr>
          <a:xfrm>
            <a:off x="8260537" y="1597081"/>
            <a:ext cx="1858439" cy="354925"/>
          </a:xfrm>
          <a:prstGeom prst="round2SameRect">
            <a:avLst/>
          </a:prstGeom>
          <a:solidFill>
            <a:srgbClr val="70AD47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  <a:latin typeface="+mj-lt"/>
              </a:rPr>
              <a:t>Generic Drugs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2DB9AF-47E2-0543-5822-93DD4BF7FB74}"/>
              </a:ext>
            </a:extLst>
          </p:cNvPr>
          <p:cNvSpPr txBox="1"/>
          <p:nvPr/>
        </p:nvSpPr>
        <p:spPr>
          <a:xfrm>
            <a:off x="8233818" y="4143570"/>
            <a:ext cx="1885159" cy="354925"/>
          </a:xfrm>
          <a:prstGeom prst="round2SameRect">
            <a:avLst/>
          </a:prstGeom>
          <a:solidFill>
            <a:srgbClr val="ED7D31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  <a:latin typeface="+mj-lt"/>
              </a:rPr>
              <a:t>Bio Compounds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1CE28C-BFA9-16DA-EA87-97851807BC4A}"/>
              </a:ext>
            </a:extLst>
          </p:cNvPr>
          <p:cNvSpPr/>
          <p:nvPr/>
        </p:nvSpPr>
        <p:spPr>
          <a:xfrm>
            <a:off x="8222388" y="2852327"/>
            <a:ext cx="3508385" cy="4839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1000">
                <a:schemeClr val="bg1"/>
              </a:gs>
              <a:gs pos="89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6E27A3-2B7E-B3EA-196E-19F5BCE6367B}"/>
              </a:ext>
            </a:extLst>
          </p:cNvPr>
          <p:cNvSpPr/>
          <p:nvPr/>
        </p:nvSpPr>
        <p:spPr>
          <a:xfrm>
            <a:off x="8219520" y="5367244"/>
            <a:ext cx="3587649" cy="49101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1000">
                <a:schemeClr val="bg1"/>
              </a:gs>
              <a:gs pos="89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31EF15-8CBA-F5F3-D5A6-C2DB30810829}"/>
              </a:ext>
            </a:extLst>
          </p:cNvPr>
          <p:cNvSpPr txBox="1"/>
          <p:nvPr/>
        </p:nvSpPr>
        <p:spPr>
          <a:xfrm>
            <a:off x="8257069" y="3417972"/>
            <a:ext cx="2614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AD47"/>
                </a:solidFill>
              </a:rPr>
              <a:t>External Data Source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2B0678-812E-4FD3-E8CA-0D2DCAA8C737}"/>
              </a:ext>
            </a:extLst>
          </p:cNvPr>
          <p:cNvSpPr txBox="1"/>
          <p:nvPr/>
        </p:nvSpPr>
        <p:spPr>
          <a:xfrm>
            <a:off x="8219692" y="6007684"/>
            <a:ext cx="2186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D7D31"/>
                </a:solidFill>
              </a:rPr>
              <a:t>External Data Source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1166FCF-AA9A-74E6-C29D-FFFD44CDCE8C}"/>
              </a:ext>
            </a:extLst>
          </p:cNvPr>
          <p:cNvGrpSpPr/>
          <p:nvPr/>
        </p:nvGrpSpPr>
        <p:grpSpPr>
          <a:xfrm>
            <a:off x="8491900" y="5126408"/>
            <a:ext cx="2861899" cy="852915"/>
            <a:chOff x="4141919" y="2939717"/>
            <a:chExt cx="2272098" cy="852915"/>
          </a:xfrm>
          <a:effectLst>
            <a:outerShdw blurRad="50800" dir="5400000" algn="ctr" rotWithShape="0">
              <a:srgbClr val="000000">
                <a:alpha val="43137"/>
              </a:srgbClr>
            </a:outerShdw>
          </a:effectLst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060E638-F10B-7A11-F070-6EEE1E2800A6}"/>
                </a:ext>
              </a:extLst>
            </p:cNvPr>
            <p:cNvSpPr/>
            <p:nvPr/>
          </p:nvSpPr>
          <p:spPr>
            <a:xfrm>
              <a:off x="4141919" y="2939717"/>
              <a:ext cx="2272098" cy="852915"/>
            </a:xfrm>
            <a:prstGeom prst="rect">
              <a:avLst/>
            </a:prstGeom>
            <a:solidFill>
              <a:srgbClr val="ED7D31"/>
            </a:solidFill>
            <a:effectLst>
              <a:outerShdw blurRad="50800" dist="38100" dir="2700000" sx="103000" sy="10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1ADBC70-582A-18C8-16FB-CC47B6B9877C}"/>
                </a:ext>
              </a:extLst>
            </p:cNvPr>
            <p:cNvSpPr txBox="1"/>
            <p:nvPr/>
          </p:nvSpPr>
          <p:spPr>
            <a:xfrm>
              <a:off x="4188900" y="3048672"/>
              <a:ext cx="1525248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1D251E2-1390-1497-7D24-199D471C208A}"/>
                </a:ext>
              </a:extLst>
            </p:cNvPr>
            <p:cNvSpPr/>
            <p:nvPr/>
          </p:nvSpPr>
          <p:spPr>
            <a:xfrm>
              <a:off x="5762859" y="3048672"/>
              <a:ext cx="535851" cy="307777"/>
            </a:xfrm>
            <a:prstGeom prst="rect">
              <a:avLst/>
            </a:prstGeom>
            <a:solidFill>
              <a:srgbClr val="ED7D3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Search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69C6D69-2996-A8DC-AE8F-3775D9FF4B6E}"/>
                </a:ext>
              </a:extLst>
            </p:cNvPr>
            <p:cNvSpPr/>
            <p:nvPr/>
          </p:nvSpPr>
          <p:spPr>
            <a:xfrm>
              <a:off x="4190629" y="3446297"/>
              <a:ext cx="2174677" cy="30777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72CBC67-632F-4197-5921-8CCD5EC086AB}"/>
              </a:ext>
            </a:extLst>
          </p:cNvPr>
          <p:cNvGrpSpPr/>
          <p:nvPr/>
        </p:nvGrpSpPr>
        <p:grpSpPr>
          <a:xfrm>
            <a:off x="8491898" y="2530725"/>
            <a:ext cx="2861899" cy="852915"/>
            <a:chOff x="4141919" y="2939717"/>
            <a:chExt cx="2272098" cy="852915"/>
          </a:xfrm>
          <a:effectLst>
            <a:outerShdw blurRad="50800" dir="5400000" algn="ctr" rotWithShape="0">
              <a:srgbClr val="000000">
                <a:alpha val="43137"/>
              </a:srgbClr>
            </a:outerShdw>
          </a:effectLst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12C87EB-2A1B-4134-390E-DB63DC5331BB}"/>
                </a:ext>
              </a:extLst>
            </p:cNvPr>
            <p:cNvSpPr/>
            <p:nvPr/>
          </p:nvSpPr>
          <p:spPr>
            <a:xfrm>
              <a:off x="4141919" y="2939717"/>
              <a:ext cx="2272098" cy="852915"/>
            </a:xfrm>
            <a:prstGeom prst="rect">
              <a:avLst/>
            </a:prstGeom>
            <a:solidFill>
              <a:srgbClr val="70AD47"/>
            </a:solidFill>
            <a:effectLst>
              <a:outerShdw blurRad="50800" dist="38100" dir="2700000" sx="103000" sy="10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6A03239-6525-5BDC-B456-32C7BCAC105B}"/>
                </a:ext>
              </a:extLst>
            </p:cNvPr>
            <p:cNvSpPr txBox="1"/>
            <p:nvPr/>
          </p:nvSpPr>
          <p:spPr>
            <a:xfrm>
              <a:off x="4190630" y="3048672"/>
              <a:ext cx="1523518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F86115D-E8A3-5867-272C-F905EEAB53CD}"/>
                </a:ext>
              </a:extLst>
            </p:cNvPr>
            <p:cNvSpPr/>
            <p:nvPr/>
          </p:nvSpPr>
          <p:spPr>
            <a:xfrm>
              <a:off x="5762859" y="3048672"/>
              <a:ext cx="535851" cy="307777"/>
            </a:xfrm>
            <a:prstGeom prst="rect">
              <a:avLst/>
            </a:prstGeom>
            <a:solidFill>
              <a:srgbClr val="70AD4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Search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ABB69A1-5C8B-FF80-5E9F-680617663634}"/>
                </a:ext>
              </a:extLst>
            </p:cNvPr>
            <p:cNvSpPr/>
            <p:nvPr/>
          </p:nvSpPr>
          <p:spPr>
            <a:xfrm>
              <a:off x="4190629" y="3446297"/>
              <a:ext cx="2174677" cy="30777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5C8E725-F94F-6089-2E75-5A09D61E68AD}"/>
              </a:ext>
            </a:extLst>
          </p:cNvPr>
          <p:cNvSpPr txBox="1"/>
          <p:nvPr/>
        </p:nvSpPr>
        <p:spPr>
          <a:xfrm>
            <a:off x="8552166" y="2638046"/>
            <a:ext cx="191899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Humira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BFCD88-84A0-E6E7-4D74-376029A595EB}"/>
              </a:ext>
            </a:extLst>
          </p:cNvPr>
          <p:cNvSpPr txBox="1"/>
          <p:nvPr/>
        </p:nvSpPr>
        <p:spPr>
          <a:xfrm>
            <a:off x="8562668" y="5231642"/>
            <a:ext cx="191899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Humira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C12BCD6-0FCE-0CF7-3466-48175CC418B7}"/>
              </a:ext>
            </a:extLst>
          </p:cNvPr>
          <p:cNvSpPr/>
          <p:nvPr/>
        </p:nvSpPr>
        <p:spPr>
          <a:xfrm rot="20592353">
            <a:off x="4768975" y="3255847"/>
            <a:ext cx="3922392" cy="22174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8038B6A-68B9-6F13-77FB-2C6BBFF58A82}"/>
              </a:ext>
            </a:extLst>
          </p:cNvPr>
          <p:cNvSpPr/>
          <p:nvPr/>
        </p:nvSpPr>
        <p:spPr>
          <a:xfrm rot="716364">
            <a:off x="4746170" y="4909028"/>
            <a:ext cx="3922392" cy="22174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BD25E7E-E04F-91AB-9CED-5B08724F92A7}"/>
              </a:ext>
            </a:extLst>
          </p:cNvPr>
          <p:cNvSpPr/>
          <p:nvPr/>
        </p:nvSpPr>
        <p:spPr>
          <a:xfrm>
            <a:off x="8542052" y="3039828"/>
            <a:ext cx="2739189" cy="3077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0 results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912D97C-0ED9-508D-7312-C96D4C4A1FA0}"/>
              </a:ext>
            </a:extLst>
          </p:cNvPr>
          <p:cNvSpPr/>
          <p:nvPr/>
        </p:nvSpPr>
        <p:spPr>
          <a:xfrm>
            <a:off x="8542051" y="5627782"/>
            <a:ext cx="2739189" cy="3077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0 results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146078-1926-66C6-C016-D88746C46A8A}"/>
              </a:ext>
            </a:extLst>
          </p:cNvPr>
          <p:cNvSpPr txBox="1"/>
          <p:nvPr/>
        </p:nvSpPr>
        <p:spPr>
          <a:xfrm>
            <a:off x="3159233" y="1662923"/>
            <a:ext cx="2923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Query = no relevant entities!</a:t>
            </a:r>
          </a:p>
        </p:txBody>
      </p:sp>
      <p:pic>
        <p:nvPicPr>
          <p:cNvPr id="38" name="Picture Placeholder 26" descr="Warning with solid fill">
            <a:extLst>
              <a:ext uri="{FF2B5EF4-FFF2-40B4-BE49-F238E27FC236}">
                <a16:creationId xmlns:a16="http://schemas.microsoft.com/office/drawing/2014/main" id="{5D6BB143-B4A5-27D4-4695-E0C15105910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57" b="157"/>
          <a:stretch>
            <a:fillRect/>
          </a:stretch>
        </p:blipFill>
        <p:spPr>
          <a:xfrm>
            <a:off x="2109789" y="1655562"/>
            <a:ext cx="940923" cy="940925"/>
          </a:xfrm>
        </p:spPr>
      </p:pic>
    </p:spTree>
    <p:extLst>
      <p:ext uri="{BB962C8B-B14F-4D97-AF65-F5344CB8AC3E}">
        <p14:creationId xmlns:p14="http://schemas.microsoft.com/office/powerpoint/2010/main" val="223416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9" grpId="0" animBg="1"/>
      <p:bldP spid="11" grpId="0" animBg="1"/>
      <p:bldP spid="35" grpId="0" animBg="1"/>
      <p:bldP spid="36" grpId="0" animBg="1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</a:t>
            </a:r>
            <a:r>
              <a:rPr lang="en-US" sz="2800" dirty="0"/>
              <a:t>Try: Query = Too General</a:t>
            </a:r>
            <a:endParaRPr lang="en-US" b="0" dirty="0"/>
          </a:p>
        </p:txBody>
      </p:sp>
      <p:pic>
        <p:nvPicPr>
          <p:cNvPr id="55" name="Picture 54" descr="&quot;&quot;">
            <a:extLst>
              <a:ext uri="{FF2B5EF4-FFF2-40B4-BE49-F238E27FC236}">
                <a16:creationId xmlns:a16="http://schemas.microsoft.com/office/drawing/2014/main" id="{69536C31-20F9-B9A3-6A1C-24719764EE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336" y="596126"/>
            <a:ext cx="633257" cy="633257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BCF1F5CB-85F1-624B-7DFE-27040DCC5DD3}"/>
              </a:ext>
            </a:extLst>
          </p:cNvPr>
          <p:cNvSpPr txBox="1">
            <a:spLocks/>
          </p:cNvSpPr>
          <p:nvPr/>
        </p:nvSpPr>
        <p:spPr>
          <a:xfrm>
            <a:off x="6972061" y="117356"/>
            <a:ext cx="5254929" cy="400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0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800" b="0" i="0" u="none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4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ourier New" panose="02070309020205020404" pitchFamily="49" charset="0"/>
              <a:buNone/>
            </a:pPr>
            <a:r>
              <a:rPr lang="en-US" dirty="0"/>
              <a:t>[Rare Daily Staff 2023] &amp; [Ashburn &amp; Thor 2004]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A8CE9C-1B5E-228F-9E1C-C7F0079CB6B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C420797-FCF4-492A-A828-CBC0DD9B3322}" type="slidenum">
              <a:rPr lang="en-US" smtClean="0"/>
              <a:t>9</a:t>
            </a:fld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1C051EF-91C2-FA8D-28EC-4BA579B1189B}"/>
              </a:ext>
            </a:extLst>
          </p:cNvPr>
          <p:cNvSpPr txBox="1"/>
          <p:nvPr/>
        </p:nvSpPr>
        <p:spPr>
          <a:xfrm>
            <a:off x="922352" y="3074075"/>
            <a:ext cx="2498700" cy="354925"/>
          </a:xfrm>
          <a:prstGeom prst="round2Same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  <a:latin typeface="+mj-lt"/>
              </a:rPr>
              <a:t>FDA-Approved Drugs</a:t>
            </a:r>
          </a:p>
        </p:txBody>
      </p:sp>
      <p:graphicFrame>
        <p:nvGraphicFramePr>
          <p:cNvPr id="40" name="Table 19">
            <a:extLst>
              <a:ext uri="{FF2B5EF4-FFF2-40B4-BE49-F238E27FC236}">
                <a16:creationId xmlns:a16="http://schemas.microsoft.com/office/drawing/2014/main" id="{08644F40-9D66-CDCD-C6E0-94498D7E11DB}"/>
              </a:ext>
            </a:extLst>
          </p:cNvPr>
          <p:cNvGraphicFramePr>
            <a:graphicFrameLocks noGrp="1"/>
          </p:cNvGraphicFramePr>
          <p:nvPr/>
        </p:nvGraphicFramePr>
        <p:xfrm>
          <a:off x="915813" y="3443252"/>
          <a:ext cx="3698828" cy="13411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09628">
                  <a:extLst>
                    <a:ext uri="{9D8B030D-6E8A-4147-A177-3AD203B41FA5}">
                      <a16:colId xmlns:a16="http://schemas.microsoft.com/office/drawing/2014/main" val="1184207905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584407514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173013609"/>
                    </a:ext>
                  </a:extLst>
                </a:gridCol>
              </a:tblGrid>
              <a:tr h="266783">
                <a:tc>
                  <a:txBody>
                    <a:bodyPr/>
                    <a:lstStyle/>
                    <a:p>
                      <a:r>
                        <a:rPr lang="en-US" sz="1400" dirty="0" err="1"/>
                        <a:t>brand_name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884692"/>
                  </a:ext>
                </a:extLst>
              </a:tr>
              <a:tr h="372766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Humira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TNF inhibitor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rheumatoid arthritis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169488"/>
                  </a:ext>
                </a:extLst>
              </a:tr>
              <a:tr h="372766">
                <a:tc>
                  <a:txBody>
                    <a:bodyPr/>
                    <a:lstStyle/>
                    <a:p>
                      <a:r>
                        <a:rPr lang="en-US" sz="1400" dirty="0"/>
                        <a:t>Enbrel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TNF inhibitor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plaque psoriasis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448793"/>
                  </a:ext>
                </a:extLst>
              </a:tr>
            </a:tbl>
          </a:graphicData>
        </a:graphic>
      </p:graphicFrame>
      <p:sp>
        <p:nvSpPr>
          <p:cNvPr id="41" name="Rectangle 40">
            <a:extLst>
              <a:ext uri="{FF2B5EF4-FFF2-40B4-BE49-F238E27FC236}">
                <a16:creationId xmlns:a16="http://schemas.microsoft.com/office/drawing/2014/main" id="{5A87B6AD-F15D-473F-2B98-9DD0968E751B}"/>
              </a:ext>
            </a:extLst>
          </p:cNvPr>
          <p:cNvSpPr/>
          <p:nvPr/>
        </p:nvSpPr>
        <p:spPr>
          <a:xfrm>
            <a:off x="922352" y="4255286"/>
            <a:ext cx="3698828" cy="52908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1000">
                <a:schemeClr val="bg1"/>
              </a:gs>
              <a:gs pos="89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E4ACC8-E9D6-9EB0-C50D-C434FA3A82E8}"/>
              </a:ext>
            </a:extLst>
          </p:cNvPr>
          <p:cNvSpPr txBox="1"/>
          <p:nvPr/>
        </p:nvSpPr>
        <p:spPr>
          <a:xfrm>
            <a:off x="899559" y="4519829"/>
            <a:ext cx="209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472C4"/>
                </a:solidFill>
              </a:rPr>
              <a:t>Local Data Source</a:t>
            </a:r>
          </a:p>
        </p:txBody>
      </p:sp>
      <p:pic>
        <p:nvPicPr>
          <p:cNvPr id="43" name="Graphic 42" descr="Female Profile with solid fill">
            <a:extLst>
              <a:ext uri="{FF2B5EF4-FFF2-40B4-BE49-F238E27FC236}">
                <a16:creationId xmlns:a16="http://schemas.microsoft.com/office/drawing/2014/main" id="{FD6E5157-BD87-2648-9129-809C7A4EB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141119" y="3378597"/>
            <a:ext cx="1749573" cy="17495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B02629-A9B3-2540-9AD4-BE45D83D98EE}"/>
              </a:ext>
            </a:extLst>
          </p:cNvPr>
          <p:cNvSpPr txBox="1"/>
          <p:nvPr/>
        </p:nvSpPr>
        <p:spPr>
          <a:xfrm>
            <a:off x="3453746" y="4365941"/>
            <a:ext cx="1160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Biomedical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Researcher</a:t>
            </a:r>
          </a:p>
        </p:txBody>
      </p:sp>
      <p:graphicFrame>
        <p:nvGraphicFramePr>
          <p:cNvPr id="12" name="Table 19">
            <a:extLst>
              <a:ext uri="{FF2B5EF4-FFF2-40B4-BE49-F238E27FC236}">
                <a16:creationId xmlns:a16="http://schemas.microsoft.com/office/drawing/2014/main" id="{10D75FE2-7E07-4FCF-7CB2-6EB53EE35C87}"/>
              </a:ext>
            </a:extLst>
          </p:cNvPr>
          <p:cNvGraphicFramePr>
            <a:graphicFrameLocks noGrp="1"/>
          </p:cNvGraphicFramePr>
          <p:nvPr/>
        </p:nvGraphicFramePr>
        <p:xfrm>
          <a:off x="8249109" y="1969344"/>
          <a:ext cx="3481664" cy="1341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02518">
                  <a:extLst>
                    <a:ext uri="{9D8B030D-6E8A-4147-A177-3AD203B41FA5}">
                      <a16:colId xmlns:a16="http://schemas.microsoft.com/office/drawing/2014/main" val="1184207905"/>
                    </a:ext>
                  </a:extLst>
                </a:gridCol>
                <a:gridCol w="2179146">
                  <a:extLst>
                    <a:ext uri="{9D8B030D-6E8A-4147-A177-3AD203B41FA5}">
                      <a16:colId xmlns:a16="http://schemas.microsoft.com/office/drawing/2014/main" val="3584407514"/>
                    </a:ext>
                  </a:extLst>
                </a:gridCol>
              </a:tblGrid>
              <a:tr h="222026">
                <a:tc>
                  <a:txBody>
                    <a:bodyPr/>
                    <a:lstStyle/>
                    <a:p>
                      <a:r>
                        <a:rPr lang="en-US" sz="1400" dirty="0" err="1"/>
                        <a:t>generic_name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err="1"/>
                        <a:t>adverse_effects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884692"/>
                  </a:ext>
                </a:extLst>
              </a:tr>
              <a:tr h="222026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Adalimumab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After treatment with adalimumab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169488"/>
                  </a:ext>
                </a:extLst>
              </a:tr>
              <a:tr h="2220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Etanercept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Etanercept binds specifically to tumor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448793"/>
                  </a:ext>
                </a:extLst>
              </a:tr>
            </a:tbl>
          </a:graphicData>
        </a:graphic>
      </p:graphicFrame>
      <p:graphicFrame>
        <p:nvGraphicFramePr>
          <p:cNvPr id="13" name="Table 19">
            <a:extLst>
              <a:ext uri="{FF2B5EF4-FFF2-40B4-BE49-F238E27FC236}">
                <a16:creationId xmlns:a16="http://schemas.microsoft.com/office/drawing/2014/main" id="{2D524B3A-3855-EFB4-7CD0-BEA5282B2EEF}"/>
              </a:ext>
            </a:extLst>
          </p:cNvPr>
          <p:cNvGraphicFramePr>
            <a:graphicFrameLocks noGrp="1"/>
          </p:cNvGraphicFramePr>
          <p:nvPr/>
        </p:nvGraphicFramePr>
        <p:xfrm>
          <a:off x="8222388" y="4516362"/>
          <a:ext cx="3508385" cy="1341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91947">
                  <a:extLst>
                    <a:ext uri="{9D8B030D-6E8A-4147-A177-3AD203B41FA5}">
                      <a16:colId xmlns:a16="http://schemas.microsoft.com/office/drawing/2014/main" val="1184207905"/>
                    </a:ext>
                  </a:extLst>
                </a:gridCol>
                <a:gridCol w="1716438">
                  <a:extLst>
                    <a:ext uri="{9D8B030D-6E8A-4147-A177-3AD203B41FA5}">
                      <a16:colId xmlns:a16="http://schemas.microsoft.com/office/drawing/2014/main" val="3584407514"/>
                    </a:ext>
                  </a:extLst>
                </a:gridCol>
              </a:tblGrid>
              <a:tr h="137693">
                <a:tc>
                  <a:txBody>
                    <a:bodyPr/>
                    <a:lstStyle/>
                    <a:p>
                      <a:r>
                        <a:rPr lang="en-US" sz="1400" dirty="0"/>
                        <a:t>formula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mechanisms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884692"/>
                  </a:ext>
                </a:extLst>
              </a:tr>
              <a:tr h="137693"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C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6428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H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9912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N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1694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O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1987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S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46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Binds with specificity to tumor 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169488"/>
                  </a:ext>
                </a:extLst>
              </a:tr>
              <a:tr h="137693"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C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2224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H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3475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N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621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O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698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S</a:t>
                      </a:r>
                      <a:r>
                        <a:rPr lang="en-US" sz="1400" b="0" kern="1200" baseline="-25000" dirty="0">
                          <a:solidFill>
                            <a:schemeClr val="dk1"/>
                          </a:solidFill>
                          <a:effectLst/>
                        </a:rPr>
                        <a:t>36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There are two distinct receptors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448793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754C9257-CB40-282C-434C-F371E71E3F3C}"/>
              </a:ext>
            </a:extLst>
          </p:cNvPr>
          <p:cNvSpPr/>
          <p:nvPr/>
        </p:nvSpPr>
        <p:spPr>
          <a:xfrm>
            <a:off x="10652545" y="3551594"/>
            <a:ext cx="224573" cy="22457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AF2466-33DD-A56E-9215-1D43814273D5}"/>
              </a:ext>
            </a:extLst>
          </p:cNvPr>
          <p:cNvSpPr/>
          <p:nvPr/>
        </p:nvSpPr>
        <p:spPr>
          <a:xfrm>
            <a:off x="10652545" y="3890334"/>
            <a:ext cx="224573" cy="22457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6FFBEC6-BB96-F81B-ECF4-EDF10219CB2A}"/>
              </a:ext>
            </a:extLst>
          </p:cNvPr>
          <p:cNvSpPr/>
          <p:nvPr/>
        </p:nvSpPr>
        <p:spPr>
          <a:xfrm>
            <a:off x="10652542" y="4229074"/>
            <a:ext cx="224573" cy="22457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86878D-E802-FEE7-8091-C3D60ACFB7CC}"/>
              </a:ext>
            </a:extLst>
          </p:cNvPr>
          <p:cNvSpPr txBox="1"/>
          <p:nvPr/>
        </p:nvSpPr>
        <p:spPr>
          <a:xfrm>
            <a:off x="8260537" y="1597081"/>
            <a:ext cx="1858439" cy="354925"/>
          </a:xfrm>
          <a:prstGeom prst="round2SameRect">
            <a:avLst/>
          </a:prstGeom>
          <a:solidFill>
            <a:srgbClr val="70AD47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  <a:latin typeface="+mj-lt"/>
              </a:rPr>
              <a:t>Generic Drugs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2DB9AF-47E2-0543-5822-93DD4BF7FB74}"/>
              </a:ext>
            </a:extLst>
          </p:cNvPr>
          <p:cNvSpPr txBox="1"/>
          <p:nvPr/>
        </p:nvSpPr>
        <p:spPr>
          <a:xfrm>
            <a:off x="8233818" y="4143570"/>
            <a:ext cx="1885159" cy="354925"/>
          </a:xfrm>
          <a:prstGeom prst="round2SameRect">
            <a:avLst/>
          </a:prstGeom>
          <a:solidFill>
            <a:srgbClr val="ED7D31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  <a:latin typeface="+mj-lt"/>
              </a:rPr>
              <a:t>Bio Compounds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1CE28C-BFA9-16DA-EA87-97851807BC4A}"/>
              </a:ext>
            </a:extLst>
          </p:cNvPr>
          <p:cNvSpPr/>
          <p:nvPr/>
        </p:nvSpPr>
        <p:spPr>
          <a:xfrm>
            <a:off x="8222388" y="2852327"/>
            <a:ext cx="3508385" cy="4839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1000">
                <a:schemeClr val="bg1"/>
              </a:gs>
              <a:gs pos="89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6E27A3-2B7E-B3EA-196E-19F5BCE6367B}"/>
              </a:ext>
            </a:extLst>
          </p:cNvPr>
          <p:cNvSpPr/>
          <p:nvPr/>
        </p:nvSpPr>
        <p:spPr>
          <a:xfrm>
            <a:off x="8219520" y="5367244"/>
            <a:ext cx="3587649" cy="49101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1000">
                <a:schemeClr val="bg1"/>
              </a:gs>
              <a:gs pos="89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31EF15-8CBA-F5F3-D5A6-C2DB30810829}"/>
              </a:ext>
            </a:extLst>
          </p:cNvPr>
          <p:cNvSpPr txBox="1"/>
          <p:nvPr/>
        </p:nvSpPr>
        <p:spPr>
          <a:xfrm>
            <a:off x="8257069" y="3417972"/>
            <a:ext cx="2614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AD47"/>
                </a:solidFill>
              </a:rPr>
              <a:t>External Data Source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2B0678-812E-4FD3-E8CA-0D2DCAA8C737}"/>
              </a:ext>
            </a:extLst>
          </p:cNvPr>
          <p:cNvSpPr txBox="1"/>
          <p:nvPr/>
        </p:nvSpPr>
        <p:spPr>
          <a:xfrm>
            <a:off x="8219692" y="6007684"/>
            <a:ext cx="2186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D7D31"/>
                </a:solidFill>
              </a:rPr>
              <a:t>External Data Source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1166FCF-AA9A-74E6-C29D-FFFD44CDCE8C}"/>
              </a:ext>
            </a:extLst>
          </p:cNvPr>
          <p:cNvGrpSpPr/>
          <p:nvPr/>
        </p:nvGrpSpPr>
        <p:grpSpPr>
          <a:xfrm>
            <a:off x="8491900" y="5126408"/>
            <a:ext cx="2861899" cy="852915"/>
            <a:chOff x="4141919" y="2939717"/>
            <a:chExt cx="2272098" cy="852915"/>
          </a:xfrm>
          <a:effectLst>
            <a:outerShdw blurRad="50800" dir="5400000" algn="ctr" rotWithShape="0">
              <a:srgbClr val="000000">
                <a:alpha val="43137"/>
              </a:srgbClr>
            </a:outerShdw>
          </a:effectLst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060E638-F10B-7A11-F070-6EEE1E2800A6}"/>
                </a:ext>
              </a:extLst>
            </p:cNvPr>
            <p:cNvSpPr/>
            <p:nvPr/>
          </p:nvSpPr>
          <p:spPr>
            <a:xfrm>
              <a:off x="4141919" y="2939717"/>
              <a:ext cx="2272098" cy="852915"/>
            </a:xfrm>
            <a:prstGeom prst="rect">
              <a:avLst/>
            </a:prstGeom>
            <a:solidFill>
              <a:srgbClr val="ED7D31"/>
            </a:solidFill>
            <a:effectLst>
              <a:outerShdw blurRad="50800" dist="38100" dir="2700000" sx="103000" sy="10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1ADBC70-582A-18C8-16FB-CC47B6B9877C}"/>
                </a:ext>
              </a:extLst>
            </p:cNvPr>
            <p:cNvSpPr txBox="1"/>
            <p:nvPr/>
          </p:nvSpPr>
          <p:spPr>
            <a:xfrm>
              <a:off x="4188900" y="3048672"/>
              <a:ext cx="1525248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1D251E2-1390-1497-7D24-199D471C208A}"/>
                </a:ext>
              </a:extLst>
            </p:cNvPr>
            <p:cNvSpPr/>
            <p:nvPr/>
          </p:nvSpPr>
          <p:spPr>
            <a:xfrm>
              <a:off x="5762859" y="3048672"/>
              <a:ext cx="535851" cy="307777"/>
            </a:xfrm>
            <a:prstGeom prst="rect">
              <a:avLst/>
            </a:prstGeom>
            <a:solidFill>
              <a:srgbClr val="ED7D3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Search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69C6D69-2996-A8DC-AE8F-3775D9FF4B6E}"/>
                </a:ext>
              </a:extLst>
            </p:cNvPr>
            <p:cNvSpPr/>
            <p:nvPr/>
          </p:nvSpPr>
          <p:spPr>
            <a:xfrm>
              <a:off x="4190629" y="3446297"/>
              <a:ext cx="2174677" cy="30777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72CBC67-632F-4197-5921-8CCD5EC086AB}"/>
              </a:ext>
            </a:extLst>
          </p:cNvPr>
          <p:cNvGrpSpPr/>
          <p:nvPr/>
        </p:nvGrpSpPr>
        <p:grpSpPr>
          <a:xfrm>
            <a:off x="8491898" y="2530725"/>
            <a:ext cx="2861899" cy="852915"/>
            <a:chOff x="4141919" y="2939717"/>
            <a:chExt cx="2272098" cy="852915"/>
          </a:xfrm>
          <a:effectLst>
            <a:outerShdw blurRad="50800" dir="5400000" algn="ctr" rotWithShape="0">
              <a:srgbClr val="000000">
                <a:alpha val="43137"/>
              </a:srgbClr>
            </a:outerShdw>
          </a:effectLst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12C87EB-2A1B-4134-390E-DB63DC5331BB}"/>
                </a:ext>
              </a:extLst>
            </p:cNvPr>
            <p:cNvSpPr/>
            <p:nvPr/>
          </p:nvSpPr>
          <p:spPr>
            <a:xfrm>
              <a:off x="4141919" y="2939717"/>
              <a:ext cx="2272098" cy="852915"/>
            </a:xfrm>
            <a:prstGeom prst="rect">
              <a:avLst/>
            </a:prstGeom>
            <a:solidFill>
              <a:srgbClr val="70AD47"/>
            </a:solidFill>
            <a:effectLst>
              <a:outerShdw blurRad="50800" dist="38100" dir="2700000" sx="103000" sy="10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6A03239-6525-5BDC-B456-32C7BCAC105B}"/>
                </a:ext>
              </a:extLst>
            </p:cNvPr>
            <p:cNvSpPr txBox="1"/>
            <p:nvPr/>
          </p:nvSpPr>
          <p:spPr>
            <a:xfrm>
              <a:off x="4190630" y="3048672"/>
              <a:ext cx="1523518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F86115D-E8A3-5867-272C-F905EEAB53CD}"/>
                </a:ext>
              </a:extLst>
            </p:cNvPr>
            <p:cNvSpPr/>
            <p:nvPr/>
          </p:nvSpPr>
          <p:spPr>
            <a:xfrm>
              <a:off x="5762859" y="3048672"/>
              <a:ext cx="535851" cy="307777"/>
            </a:xfrm>
            <a:prstGeom prst="rect">
              <a:avLst/>
            </a:prstGeom>
            <a:solidFill>
              <a:srgbClr val="70AD4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Search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ABB69A1-5C8B-FF80-5E9F-680617663634}"/>
                </a:ext>
              </a:extLst>
            </p:cNvPr>
            <p:cNvSpPr/>
            <p:nvPr/>
          </p:nvSpPr>
          <p:spPr>
            <a:xfrm>
              <a:off x="4190629" y="3446297"/>
              <a:ext cx="2174677" cy="30777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5C8E725-F94F-6089-2E75-5A09D61E68AD}"/>
              </a:ext>
            </a:extLst>
          </p:cNvPr>
          <p:cNvSpPr txBox="1"/>
          <p:nvPr/>
        </p:nvSpPr>
        <p:spPr>
          <a:xfrm>
            <a:off x="8552166" y="2638046"/>
            <a:ext cx="191899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TNF plaque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BFCD88-84A0-E6E7-4D74-376029A595EB}"/>
              </a:ext>
            </a:extLst>
          </p:cNvPr>
          <p:cNvSpPr txBox="1"/>
          <p:nvPr/>
        </p:nvSpPr>
        <p:spPr>
          <a:xfrm>
            <a:off x="8562668" y="5231642"/>
            <a:ext cx="191899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rheumatoid arthritis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C12BCD6-0FCE-0CF7-3466-48175CC418B7}"/>
              </a:ext>
            </a:extLst>
          </p:cNvPr>
          <p:cNvSpPr/>
          <p:nvPr/>
        </p:nvSpPr>
        <p:spPr>
          <a:xfrm rot="20592353">
            <a:off x="4768975" y="3255847"/>
            <a:ext cx="3922392" cy="22174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8038B6A-68B9-6F13-77FB-2C6BBFF58A82}"/>
              </a:ext>
            </a:extLst>
          </p:cNvPr>
          <p:cNvSpPr/>
          <p:nvPr/>
        </p:nvSpPr>
        <p:spPr>
          <a:xfrm rot="716364">
            <a:off x="4746170" y="4909028"/>
            <a:ext cx="3922392" cy="22174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BD25E7E-E04F-91AB-9CED-5B08724F92A7}"/>
              </a:ext>
            </a:extLst>
          </p:cNvPr>
          <p:cNvSpPr/>
          <p:nvPr/>
        </p:nvSpPr>
        <p:spPr>
          <a:xfrm>
            <a:off x="8542052" y="3039828"/>
            <a:ext cx="2739189" cy="3077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1090 results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912D97C-0ED9-508D-7312-C96D4C4A1FA0}"/>
              </a:ext>
            </a:extLst>
          </p:cNvPr>
          <p:cNvSpPr/>
          <p:nvPr/>
        </p:nvSpPr>
        <p:spPr>
          <a:xfrm>
            <a:off x="8542051" y="5627782"/>
            <a:ext cx="2739189" cy="3077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243 results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B697BAB-DF31-4D40-F4DC-FC412F580B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F16820-277E-653C-AC6A-16AF22AF93EB}"/>
              </a:ext>
            </a:extLst>
          </p:cNvPr>
          <p:cNvSpPr txBox="1"/>
          <p:nvPr/>
        </p:nvSpPr>
        <p:spPr>
          <a:xfrm>
            <a:off x="3128419" y="1704867"/>
            <a:ext cx="2923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Query = too many non-relevant entities</a:t>
            </a:r>
          </a:p>
        </p:txBody>
      </p:sp>
      <p:pic>
        <p:nvPicPr>
          <p:cNvPr id="38" name="Picture Placeholder 26" descr="Warning with solid fill">
            <a:extLst>
              <a:ext uri="{FF2B5EF4-FFF2-40B4-BE49-F238E27FC236}">
                <a16:creationId xmlns:a16="http://schemas.microsoft.com/office/drawing/2014/main" id="{BB6A4A8D-FF5C-7B05-5DC9-DF874714A1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57" b="157"/>
          <a:stretch>
            <a:fillRect/>
          </a:stretch>
        </p:blipFill>
        <p:spPr>
          <a:xfrm>
            <a:off x="2109789" y="1655562"/>
            <a:ext cx="940923" cy="94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1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9" grpId="0" animBg="1"/>
      <p:bldP spid="11" grpId="0" animBg="1"/>
      <p:bldP spid="35" grpId="0" animBg="1"/>
      <p:bldP spid="36" grpId="0" animBg="1"/>
      <p:bldP spid="3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11.0&quot;&gt;&lt;object type=&quot;1&quot; unique_id=&quot;10001&quot;&gt;&lt;object type=&quot;2&quot; unique_id=&quot;11257&quot;&gt;&lt;object type=&quot;3&quot; unique_id=&quot;11746&quot;&gt;&lt;property id=&quot;20148&quot; value=&quot;5&quot;/&gt;&lt;property id=&quot;20300&quot; value=&quot;Slide 1&quot;/&gt;&lt;property id=&quot;20307&quot; value=&quot;265&quot;/&gt;&lt;/object&gt;&lt;object type=&quot;3&quot; unique_id=&quot;11747&quot;&gt;&lt;property id=&quot;20148&quot; value=&quot;5&quot;/&gt;&lt;property id=&quot;20300&quot; value=&quot;Slide 2 - &amp;quot;TITLE OF YOUR PRESENTATION&amp;quot;&quot;/&gt;&lt;property id=&quot;20307&quot; value=&quot;266&quot;/&gt;&lt;/object&gt;&lt;object type=&quot;3&quot; unique_id=&quot;11887&quot;&gt;&lt;property id=&quot;20148&quot; value=&quot;5&quot;/&gt;&lt;property id=&quot;20300&quot; value=&quot;Slide 3 - &amp;quot;Title for Single Column Slide&amp;quot;&quot;/&gt;&lt;property id=&quot;20307&quot; value=&quot;267&quot;/&gt;&lt;/object&gt;&lt;object type=&quot;3&quot; unique_id=&quot;11915&quot;&gt;&lt;property id=&quot;20148&quot; value=&quot;5&quot;/&gt;&lt;property id=&quot;20300&quot; value=&quot;Slide 4 - &amp;quot;Title for Single Column Slide&amp;quot;&quot;/&gt;&lt;property id=&quot;20307&quot; value=&quot;268&quot;/&gt;&lt;/object&gt;&lt;object type=&quot;3&quot; unique_id=&quot;11916&quot;&gt;&lt;property id=&quot;20148&quot; value=&quot;5&quot;/&gt;&lt;property id=&quot;20300&quot; value=&quot;Slide 5 - &amp;quot;Title of Three Major Concepts&amp;quot;&quot;/&gt;&lt;property id=&quot;20307&quot; value=&quot;269&quot;/&gt;&lt;/object&gt;&lt;object type=&quot;3&quot; unique_id=&quot;11966&quot;&gt;&lt;property id=&quot;20148&quot; value=&quot;5&quot;/&gt;&lt;property id=&quot;20300&quot; value=&quot;Slide 6 - &amp;quot;Title of Three Major Concepts&amp;quot;&quot;/&gt;&lt;property id=&quot;20307&quot; value=&quot;270&quot;/&gt;&lt;/object&gt;&lt;object type=&quot;3&quot; unique_id=&quot;11967&quot;&gt;&lt;property id=&quot;20148&quot; value=&quot;5&quot;/&gt;&lt;property id=&quot;20300&quot; value=&quot;Slide 7 - &amp;quot;Transition To Next Section&amp;quot;&quot;/&gt;&lt;property id=&quot;20307&quot; value=&quot;271&quot;/&gt;&lt;/object&gt;&lt;object type=&quot;3&quot; unique_id=&quot;11968&quot;&gt;&lt;property id=&quot;20148&quot; value=&quot;5&quot;/&gt;&lt;property id=&quot;20300&quot; value=&quot;Slide 8 - &amp;quot;A Vertical Picture is Worth a Thousand Words&amp;quot;&quot;/&gt;&lt;property id=&quot;20307&quot; value=&quot;272&quot;/&gt;&lt;/object&gt;&lt;object type=&quot;3&quot; unique_id=&quot;12109&quot;&gt;&lt;property id=&quot;20148&quot; value=&quot;5&quot;/&gt;&lt;property id=&quot;20300&quot; value=&quot;Slide 9 - &amp;quot;A Vertical Picture is Worth a Thousand Words&amp;quot;&quot;/&gt;&lt;property id=&quot;20307&quot; value=&quot;273&quot;/&gt;&lt;/object&gt;&lt;object type=&quot;3&quot; unique_id=&quot;12110&quot;&gt;&lt;property id=&quot;20148&quot; value=&quot;5&quot;/&gt;&lt;property id=&quot;20300&quot; value=&quot;Slide 10 - &amp;quot;A Horizontal Image&amp;quot;&quot;/&gt;&lt;property id=&quot;20307&quot; value=&quot;274&quot;/&gt;&lt;/object&gt;&lt;object type=&quot;3&quot; unique_id=&quot;12111&quot;&gt;&lt;property id=&quot;20148&quot; value=&quot;5&quot;/&gt;&lt;property id=&quot;20300&quot; value=&quot;Slide 11 - &amp;quot;A Horizontal Image&amp;quot;&quot;/&gt;&lt;property id=&quot;20307&quot; value=&quot;275&quot;/&gt;&lt;/object&gt;&lt;object type=&quot;3&quot; unique_id=&quot;12112&quot;&gt;&lt;property id=&quot;20148&quot; value=&quot;5&quot;/&gt;&lt;property id=&quot;20300&quot; value=&quot;Slide 12 - &amp;quot;Title for Three Column Slide with Icons&amp;quot;&quot;/&gt;&lt;property id=&quot;20307&quot; value=&quot;276&quot;/&gt;&lt;/object&gt;&lt;object type=&quot;3&quot; unique_id=&quot;12113&quot;&gt;&lt;property id=&quot;20148&quot; value=&quot;5&quot;/&gt;&lt;property id=&quot;20300&quot; value=&quot;Slide 13 - &amp;quot;Title for Three Column Slide&amp;quot;&quot;/&gt;&lt;property id=&quot;20307&quot; value=&quot;277&quot;/&gt;&lt;/object&gt;&lt;object type=&quot;3&quot; unique_id=&quot;12114&quot;&gt;&lt;property id=&quot;20148&quot; value=&quot;5&quot;/&gt;&lt;property id=&quot;20300&quot; value=&quot;Slide 14 - &amp;quot;Three Columns Without Icons&amp;quot;&quot;/&gt;&lt;property id=&quot;20307&quot; value=&quot;278&quot;/&gt;&lt;/object&gt;&lt;object type=&quot;3&quot; unique_id=&quot;12664&quot;&gt;&lt;property id=&quot;20148&quot; value=&quot;5&quot;/&gt;&lt;property id=&quot;20300&quot; value=&quot;Slide 15 - &amp;quot;Three Columns Without Icons&amp;quot;&quot;/&gt;&lt;property id=&quot;20307&quot; value=&quot;279&quot;/&gt;&lt;/object&gt;&lt;object type=&quot;3&quot; unique_id=&quot;12665&quot;&gt;&lt;property id=&quot;20148&quot; value=&quot;5&quot;/&gt;&lt;property id=&quot;20300&quot; value=&quot;Slide 16 - &amp;quot;Title for Two Column Slide&amp;quot;&quot;/&gt;&lt;property id=&quot;20307&quot; value=&quot;280&quot;/&gt;&lt;/object&gt;&lt;object type=&quot;3&quot; unique_id=&quot;12666&quot;&gt;&lt;property id=&quot;20148&quot; value=&quot;5&quot;/&gt;&lt;property id=&quot;20300&quot; value=&quot;Slide 17 - &amp;quot;Title for Two Column Slide&amp;quot;&quot;/&gt;&lt;property id=&quot;20307&quot; value=&quot;281&quot;/&gt;&lt;/object&gt;&lt;object type=&quot;3&quot; unique_id=&quot;12667&quot;&gt;&lt;property id=&quot;20148&quot; value=&quot;5&quot;/&gt;&lt;property id=&quot;20300&quot; value=&quot;Slide 18&quot;/&gt;&lt;property id=&quot;20307&quot; value=&quot;282&quot;/&gt;&lt;/object&gt;&lt;object type=&quot;3&quot; unique_id=&quot;12668&quot;&gt;&lt;property id=&quot;20148&quot; value=&quot;5&quot;/&gt;&lt;property id=&quot;20300&quot; value=&quot;Slide 19&quot;/&gt;&lt;property id=&quot;20307&quot; value=&quot;283&quot;/&gt;&lt;/object&gt;&lt;object type=&quot;3&quot; unique_id=&quot;12669&quot;&gt;&lt;property id=&quot;20148&quot; value=&quot;5&quot;/&gt;&lt;property id=&quot;20300&quot; value=&quot;Slide 20&quot;/&gt;&lt;property id=&quot;20307&quot; value=&quot;284&quot;/&gt;&lt;/object&gt;&lt;object type=&quot;3&quot; unique_id=&quot;12670&quot;&gt;&lt;property id=&quot;20148&quot; value=&quot;5&quot;/&gt;&lt;property id=&quot;20300&quot; value=&quot;Slide 21&quot;/&gt;&lt;property id=&quot;20307&quot; value=&quot;285&quot;/&gt;&lt;/object&gt;&lt;object type=&quot;3&quot; unique_id=&quot;12671&quot;&gt;&lt;property id=&quot;20148&quot; value=&quot;5&quot;/&gt;&lt;property id=&quot;20300&quot; value=&quot;Slide 22&quot;/&gt;&lt;property id=&quot;20307&quot; value=&quot;286&quot;/&gt;&lt;/object&gt;&lt;object type=&quot;3&quot; unique_id=&quot;12672&quot;&gt;&lt;property id=&quot;20148&quot; value=&quot;5&quot;/&gt;&lt;property id=&quot;20300&quot; value=&quot;Slide 23&quot;/&gt;&lt;property id=&quot;20307&quot; value=&quot;287&quot;/&gt;&lt;/object&gt;&lt;object type=&quot;3&quot; unique_id=&quot;12673&quot;&gt;&lt;property id=&quot;20148&quot; value=&quot;5&quot;/&gt;&lt;property id=&quot;20300&quot; value=&quot;Slide 24&quot;/&gt;&lt;property id=&quot;20307&quot; value=&quot;288&quot;/&gt;&lt;/object&gt;&lt;object type=&quot;3&quot; unique_id=&quot;12674&quot;&gt;&lt;property id=&quot;20148&quot; value=&quot;5&quot;/&gt;&lt;property id=&quot;20300&quot; value=&quot;Slide 25&quot;/&gt;&lt;property id=&quot;20307&quot; value=&quot;289&quot;/&gt;&lt;/object&gt;&lt;object type=&quot;3&quot; unique_id=&quot;12675&quot;&gt;&lt;property id=&quot;20148&quot; value=&quot;5&quot;/&gt;&lt;property id=&quot;20300&quot; value=&quot;Slide 26 - &amp;quot;Title for Quantifiable Figures&amp;quot;&quot;/&gt;&lt;property id=&quot;20307&quot; value=&quot;290&quot;/&gt;&lt;/object&gt;&lt;object type=&quot;3&quot; unique_id=&quot;12676&quot;&gt;&lt;property id=&quot;20148&quot; value=&quot;5&quot;/&gt;&lt;property id=&quot;20300&quot; value=&quot;Slide 27 - &amp;quot;Timeline Title&amp;quot;&quot;/&gt;&lt;property id=&quot;20307&quot; value=&quot;291&quot;/&gt;&lt;/object&gt;&lt;object type=&quot;3&quot; unique_id=&quot;12677&quot;&gt;&lt;property id=&quot;20148&quot; value=&quot;5&quot;/&gt;&lt;property id=&quot;20300&quot; value=&quot;Slide 28 - &amp;quot;Timeline Title&amp;quot;&quot;/&gt;&lt;property id=&quot;20307&quot; value=&quot;292&quot;/&gt;&lt;/object&gt;&lt;object type=&quot;3&quot; unique_id=&quot;12678&quot;&gt;&lt;property id=&quot;20148&quot; value=&quot;5&quot;/&gt;&lt;property id=&quot;20300&quot; value=&quot;Slide 29 - &amp;quot;Timeline Title&amp;quot;&quot;/&gt;&lt;property id=&quot;20307&quot; value=&quot;293&quot;/&gt;&lt;/object&gt;&lt;object type=&quot;3&quot; unique_id=&quot;12679&quot;&gt;&lt;property id=&quot;20148&quot; value=&quot;5&quot;/&gt;&lt;property id=&quot;20300&quot; value=&quot;Slide 30 - &amp;quot;Timeline Title&amp;quot;&quot;/&gt;&lt;property id=&quot;20307&quot; value=&quot;294&quot;/&gt;&lt;/object&gt;&lt;object type=&quot;3&quot; unique_id=&quot;12680&quot;&gt;&lt;property id=&quot;20148&quot; value=&quot;5&quot;/&gt;&lt;property id=&quot;20300&quot; value=&quot;Slide 31 - &amp;quot;Citations&amp;quot;&quot;/&gt;&lt;property id=&quot;20307&quot; value=&quot;295&quot;/&gt;&lt;/object&gt;&lt;object type=&quot;3&quot; unique_id=&quot;12681&quot;&gt;&lt;property id=&quot;20148&quot; value=&quot;5&quot;/&gt;&lt;property id=&quot;20300&quot; value=&quot;Slide 32 - &amp;quot;THANK YOU&amp;quot;&quot;/&gt;&lt;property id=&quot;20307&quot; value=&quot;296&quot;/&gt;&lt;/object&gt;&lt;object type=&quot;3&quot; unique_id=&quot;12682&quot;&gt;&lt;property id=&quot;20148&quot; value=&quot;5&quot;/&gt;&lt;property id=&quot;20300&quot; value=&quot;Slide 33&quot;/&gt;&lt;property id=&quot;20307&quot; value=&quot;297&quot;/&gt;&lt;/object&gt;&lt;object type=&quot;3&quot; unique_id=&quot;12683&quot;&gt;&lt;property id=&quot;20148&quot; value=&quot;5&quot;/&gt;&lt;property id=&quot;20300&quot; value=&quot;Slide 34&quot;/&gt;&lt;property id=&quot;20307&quot; value=&quot;298&quot;/&gt;&lt;/object&gt;&lt;/object&gt;&lt;object type=&quot;8&quot; unique_id=&quot;11263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Verdana"/>
        <a:ea typeface=""/>
        <a:cs typeface=""/>
      </a:majorFont>
      <a:minorFont>
        <a:latin typeface="Gill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12749</TotalTime>
  <Words>2198</Words>
  <Application>Microsoft Office PowerPoint</Application>
  <PresentationFormat>Widescreen</PresentationFormat>
  <Paragraphs>733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Cambria Math</vt:lpstr>
      <vt:lpstr>Courier New</vt:lpstr>
      <vt:lpstr>Gill Sans</vt:lpstr>
      <vt:lpstr>Times</vt:lpstr>
      <vt:lpstr>Verdana</vt:lpstr>
      <vt:lpstr>Office Theme</vt:lpstr>
      <vt:lpstr>Generating Data Augmentation Queries Using Large Language Models</vt:lpstr>
      <vt:lpstr>Drug Repositioning Can Save Lives</vt:lpstr>
      <vt:lpstr>Identify a Candidate Drug</vt:lpstr>
      <vt:lpstr>Find External Sources</vt:lpstr>
      <vt:lpstr>What we Want: Info Relevant to Humira</vt:lpstr>
      <vt:lpstr>Augment Humira With that Relevant Info</vt:lpstr>
      <vt:lpstr>Manually Querying for Relevant External Entities</vt:lpstr>
      <vt:lpstr>1st Try: Query = Too Specific to Local Source</vt:lpstr>
      <vt:lpstr>2nd Try: Query = Too General</vt:lpstr>
      <vt:lpstr>Nth Try: Just Right!</vt:lpstr>
      <vt:lpstr>Alternative: Use a Mediator</vt:lpstr>
      <vt:lpstr>Existing Work: Mediator Written By Hand</vt:lpstr>
      <vt:lpstr>Existing Work: Lots of Work!</vt:lpstr>
      <vt:lpstr>Existing Work: Information Delays</vt:lpstr>
      <vt:lpstr>Existing Work: Resource Intensive!</vt:lpstr>
      <vt:lpstr>Our Approach: Learn a Mediator</vt:lpstr>
      <vt:lpstr>How Do We Learn the Mediator?</vt:lpstr>
      <vt:lpstr>Online Learning Framework</vt:lpstr>
      <vt:lpstr>Predicting Query Quality with f_w</vt:lpstr>
      <vt:lpstr>Leveraging Pre-trained LLM Priors</vt:lpstr>
      <vt:lpstr>Model V. 1.0 (Prior Work)</vt:lpstr>
      <vt:lpstr>Embeddings Not Aligned With Domain/Task</vt:lpstr>
      <vt:lpstr>Prefix Tuning: Tuning for Domain and Task</vt:lpstr>
      <vt:lpstr>Structure Introduced Too Late!</vt:lpstr>
      <vt:lpstr>Attribute Encoding: Fusing Structure with Input</vt:lpstr>
      <vt:lpstr>Empirical Study Setup</vt:lpstr>
      <vt:lpstr>Comparing Enhancements: CORD-19</vt:lpstr>
      <vt:lpstr>Comparing Enhancements: WDC</vt:lpstr>
      <vt:lpstr>Future Work</vt:lpstr>
      <vt:lpstr>Takeaways</vt:lpstr>
      <vt:lpstr>Thank you!</vt:lpstr>
      <vt:lpstr>Comparing Enhancements: ChEBI</vt:lpstr>
      <vt:lpstr>Comparing Enhancements: Drugs</vt:lpstr>
    </vt:vector>
  </TitlesOfParts>
  <Manager/>
  <Company>Oregon State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CPHHS PowerPoint Presentation Template 2023</dc:title>
  <dc:subject/>
  <dc:creator>CPHHS Marketing and Communications</dc:creator>
  <cp:keywords/>
  <dc:description/>
  <cp:lastModifiedBy>Buss, Christopher</cp:lastModifiedBy>
  <cp:revision>127</cp:revision>
  <dcterms:created xsi:type="dcterms:W3CDTF">2017-12-19T21:24:25Z</dcterms:created>
  <dcterms:modified xsi:type="dcterms:W3CDTF">2023-08-31T18:38:57Z</dcterms:modified>
  <cp:category/>
</cp:coreProperties>
</file>